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1"/>
  </p:notesMasterIdLst>
  <p:sldIdLst>
    <p:sldId id="256" r:id="rId5"/>
    <p:sldId id="257" r:id="rId6"/>
    <p:sldId id="258" r:id="rId7"/>
    <p:sldId id="509" r:id="rId8"/>
    <p:sldId id="561" r:id="rId9"/>
    <p:sldId id="517" r:id="rId10"/>
    <p:sldId id="516" r:id="rId11"/>
    <p:sldId id="510" r:id="rId12"/>
    <p:sldId id="511" r:id="rId13"/>
    <p:sldId id="463" r:id="rId14"/>
    <p:sldId id="515" r:id="rId15"/>
    <p:sldId id="534" r:id="rId16"/>
    <p:sldId id="518" r:id="rId17"/>
    <p:sldId id="520" r:id="rId18"/>
    <p:sldId id="521" r:id="rId19"/>
    <p:sldId id="522" r:id="rId20"/>
    <p:sldId id="519" r:id="rId21"/>
    <p:sldId id="539" r:id="rId22"/>
    <p:sldId id="512" r:id="rId23"/>
    <p:sldId id="523" r:id="rId24"/>
    <p:sldId id="513" r:id="rId25"/>
    <p:sldId id="524" r:id="rId26"/>
    <p:sldId id="514" r:id="rId27"/>
    <p:sldId id="525" r:id="rId28"/>
    <p:sldId id="526" r:id="rId29"/>
    <p:sldId id="535" r:id="rId30"/>
    <p:sldId id="529" r:id="rId31"/>
    <p:sldId id="540" r:id="rId32"/>
    <p:sldId id="530" r:id="rId33"/>
    <p:sldId id="542" r:id="rId34"/>
    <p:sldId id="562" r:id="rId35"/>
    <p:sldId id="563" r:id="rId36"/>
    <p:sldId id="541" r:id="rId37"/>
    <p:sldId id="543" r:id="rId38"/>
    <p:sldId id="545" r:id="rId39"/>
    <p:sldId id="531" r:id="rId40"/>
    <p:sldId id="548" r:id="rId41"/>
    <p:sldId id="550" r:id="rId42"/>
    <p:sldId id="547" r:id="rId43"/>
    <p:sldId id="549" r:id="rId44"/>
    <p:sldId id="551" r:id="rId45"/>
    <p:sldId id="536" r:id="rId46"/>
    <p:sldId id="533" r:id="rId47"/>
    <p:sldId id="537" r:id="rId48"/>
    <p:sldId id="538" r:id="rId49"/>
    <p:sldId id="552" r:id="rId50"/>
    <p:sldId id="553" r:id="rId51"/>
    <p:sldId id="554" r:id="rId52"/>
    <p:sldId id="555" r:id="rId53"/>
    <p:sldId id="556" r:id="rId54"/>
    <p:sldId id="557" r:id="rId55"/>
    <p:sldId id="558" r:id="rId56"/>
    <p:sldId id="560" r:id="rId57"/>
    <p:sldId id="559" r:id="rId58"/>
    <p:sldId id="429" r:id="rId59"/>
    <p:sldId id="448" r:id="rId60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9" autoAdjust="0"/>
    <p:restoredTop sz="78208" autoAdjust="0"/>
  </p:normalViewPr>
  <p:slideViewPr>
    <p:cSldViewPr snapToGrid="0">
      <p:cViewPr varScale="1">
        <p:scale>
          <a:sx n="103" d="100"/>
          <a:sy n="103" d="100"/>
        </p:scale>
        <p:origin x="880" y="64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Tominski" userId="6eb7925a-4ed8-4478-9b7b-0da07fdcf4bc" providerId="ADAL" clId="{5294A5CD-86C9-4F68-984B-A78A2E36CB42}"/>
    <pc:docChg chg="custSel modMainMaster">
      <pc:chgData name="Christian Tominski" userId="6eb7925a-4ed8-4478-9b7b-0da07fdcf4bc" providerId="ADAL" clId="{5294A5CD-86C9-4F68-984B-A78A2E36CB42}" dt="2022-12-16T13:36:20.957" v="3" actId="1076"/>
      <pc:docMkLst>
        <pc:docMk/>
      </pc:docMkLst>
      <pc:sldMasterChg chg="addSp delSp modSp">
        <pc:chgData name="Christian Tominski" userId="6eb7925a-4ed8-4478-9b7b-0da07fdcf4bc" providerId="ADAL" clId="{5294A5CD-86C9-4F68-984B-A78A2E36CB42}" dt="2022-12-16T13:36:20.957" v="3" actId="1076"/>
        <pc:sldMasterMkLst>
          <pc:docMk/>
          <pc:sldMasterMk cId="1940172702" sldId="2147483648"/>
        </pc:sldMasterMkLst>
        <pc:picChg chg="del">
          <ac:chgData name="Christian Tominski" userId="6eb7925a-4ed8-4478-9b7b-0da07fdcf4bc" providerId="ADAL" clId="{5294A5CD-86C9-4F68-984B-A78A2E36CB42}" dt="2022-12-16T13:36:07.001" v="0" actId="478"/>
          <ac:picMkLst>
            <pc:docMk/>
            <pc:sldMasterMk cId="1940172702" sldId="2147483648"/>
            <ac:picMk id="7" creationId="{AAD955C0-25FE-4824-AC1F-5A79C778B1BA}"/>
          </ac:picMkLst>
        </pc:picChg>
        <pc:picChg chg="add mod">
          <ac:chgData name="Christian Tominski" userId="6eb7925a-4ed8-4478-9b7b-0da07fdcf4bc" providerId="ADAL" clId="{5294A5CD-86C9-4F68-984B-A78A2E36CB42}" dt="2022-12-16T13:36:20.957" v="3" actId="1076"/>
          <ac:picMkLst>
            <pc:docMk/>
            <pc:sldMasterMk cId="1940172702" sldId="2147483648"/>
            <ac:picMk id="9" creationId="{A4DFA8A7-ADFA-4BEF-9FF8-DFBE7C3E53F5}"/>
          </ac:picMkLst>
        </pc:picChg>
      </pc:sldMasterChg>
    </pc:docChg>
  </pc:docChgLst>
  <pc:docChgLst>
    <pc:chgData name="Christian Tominski" userId="S::christian.tominski@uni-rostock.de::6eb7925a-4ed8-4478-9b7b-0da07fdcf4bc" providerId="AD" clId="Web-{70484901-4B13-E301-358D-DB783EFC4047}"/>
  </pc:docChgLst>
  <pc:docChgLst>
    <pc:chgData name="Christian Tominski" userId="6eb7925a-4ed8-4478-9b7b-0da07fdcf4bc" providerId="ADAL" clId="{705482F7-0C09-4CC3-9AEE-47F9C2DA4514}"/>
  </pc:docChgLst>
  <pc:docChgLst>
    <pc:chgData name="Christian Tominski" userId="6eb7925a-4ed8-4478-9b7b-0da07fdcf4bc" providerId="ADAL" clId="{B93624DB-C5A3-4255-9EF4-E811B873E662}"/>
  </pc:docChgLst>
  <pc:docChgLst>
    <pc:chgData name="Christian Tominski" userId="6eb7925a-4ed8-4478-9b7b-0da07fdcf4bc" providerId="ADAL" clId="{7C3B3DF7-9619-4BE1-BDA7-F3F7E17939E0}"/>
  </pc:docChgLst>
  <pc:docChgLst>
    <pc:chgData name="Christian Tominski" userId="6eb7925a-4ed8-4478-9b7b-0da07fdcf4bc" providerId="ADAL" clId="{B83E2DD8-89FF-47DC-B5A6-64CEDFDCEBEE}"/>
  </pc:docChgLst>
  <pc:docChgLst>
    <pc:chgData name="Christian Tominski" userId="6eb7925a-4ed8-4478-9b7b-0da07fdcf4bc" providerId="ADAL" clId="{B68FE7CA-5BEB-4E39-897E-2F345075A688}"/>
  </pc:docChgLst>
  <pc:docChgLst>
    <pc:chgData name="Christian Tominski" userId="S::christian.tominski@uni-rostock.de::6eb7925a-4ed8-4478-9b7b-0da07fdcf4bc" providerId="AD" clId="Web-{97AC88DC-DDE7-8ED8-CD3D-32693B11CC26}"/>
  </pc:docChgLst>
  <pc:docChgLst>
    <pc:chgData name="Christian Tominski" userId="6eb7925a-4ed8-4478-9b7b-0da07fdcf4bc" providerId="ADAL" clId="{E6B03786-14D3-4EE8-8FFA-D55247D95559}"/>
  </pc:docChgLst>
  <pc:docChgLst>
    <pc:chgData name="Christian Tominski" userId="6eb7925a-4ed8-4478-9b7b-0da07fdcf4bc" providerId="ADAL" clId="{4E8EB7E1-3DF9-4997-A444-57275E346835}"/>
  </pc:docChgLst>
  <pc:docChgLst>
    <pc:chgData name="Christian Tominski" userId="6eb7925a-4ed8-4478-9b7b-0da07fdcf4bc" providerId="ADAL" clId="{3B2EC530-5565-4FC9-BCD0-E0C59E12E9C3}"/>
    <pc:docChg chg="undo custSel addSld delSld modSld">
      <pc:chgData name="Christian Tominski" userId="6eb7925a-4ed8-4478-9b7b-0da07fdcf4bc" providerId="ADAL" clId="{3B2EC530-5565-4FC9-BCD0-E0C59E12E9C3}" dt="2022-12-19T14:27:40.476" v="1569" actId="1037"/>
      <pc:docMkLst>
        <pc:docMk/>
      </pc:docMkLst>
      <pc:sldChg chg="modSp">
        <pc:chgData name="Christian Tominski" userId="6eb7925a-4ed8-4478-9b7b-0da07fdcf4bc" providerId="ADAL" clId="{3B2EC530-5565-4FC9-BCD0-E0C59E12E9C3}" dt="2022-12-19T12:35:35.279" v="1261" actId="20577"/>
        <pc:sldMkLst>
          <pc:docMk/>
          <pc:sldMk cId="2845356227" sldId="258"/>
        </pc:sldMkLst>
        <pc:spChg chg="mod">
          <ac:chgData name="Christian Tominski" userId="6eb7925a-4ed8-4478-9b7b-0da07fdcf4bc" providerId="ADAL" clId="{3B2EC530-5565-4FC9-BCD0-E0C59E12E9C3}" dt="2022-12-19T12:35:35.279" v="1261" actId="20577"/>
          <ac:spMkLst>
            <pc:docMk/>
            <pc:sldMk cId="2845356227" sldId="258"/>
            <ac:spMk id="3" creationId="{5CB84DAD-4550-4767-A8C4-FE9124E8A58E}"/>
          </ac:spMkLst>
        </pc:spChg>
      </pc:sldChg>
      <pc:sldChg chg="modSp">
        <pc:chgData name="Christian Tominski" userId="6eb7925a-4ed8-4478-9b7b-0da07fdcf4bc" providerId="ADAL" clId="{3B2EC530-5565-4FC9-BCD0-E0C59E12E9C3}" dt="2022-12-19T11:24:38.411" v="6" actId="20577"/>
        <pc:sldMkLst>
          <pc:docMk/>
          <pc:sldMk cId="3344501678" sldId="509"/>
        </pc:sldMkLst>
        <pc:spChg chg="mod">
          <ac:chgData name="Christian Tominski" userId="6eb7925a-4ed8-4478-9b7b-0da07fdcf4bc" providerId="ADAL" clId="{3B2EC530-5565-4FC9-BCD0-E0C59E12E9C3}" dt="2022-12-19T11:24:38.411" v="6" actId="20577"/>
          <ac:spMkLst>
            <pc:docMk/>
            <pc:sldMk cId="3344501678" sldId="509"/>
            <ac:spMk id="8" creationId="{21B692B3-7574-4C1A-B492-A412E38A0792}"/>
          </ac:spMkLst>
        </pc:spChg>
      </pc:sldChg>
      <pc:sldChg chg="modSp">
        <pc:chgData name="Christian Tominski" userId="6eb7925a-4ed8-4478-9b7b-0da07fdcf4bc" providerId="ADAL" clId="{3B2EC530-5565-4FC9-BCD0-E0C59E12E9C3}" dt="2022-12-19T11:39:03.668" v="26" actId="20577"/>
        <pc:sldMkLst>
          <pc:docMk/>
          <pc:sldMk cId="1242354570" sldId="511"/>
        </pc:sldMkLst>
        <pc:spChg chg="mod">
          <ac:chgData name="Christian Tominski" userId="6eb7925a-4ed8-4478-9b7b-0da07fdcf4bc" providerId="ADAL" clId="{3B2EC530-5565-4FC9-BCD0-E0C59E12E9C3}" dt="2022-12-19T11:39:03.668" v="26" actId="20577"/>
          <ac:spMkLst>
            <pc:docMk/>
            <pc:sldMk cId="1242354570" sldId="511"/>
            <ac:spMk id="8" creationId="{21B692B3-7574-4C1A-B492-A412E38A0792}"/>
          </ac:spMkLst>
        </pc:spChg>
      </pc:sldChg>
      <pc:sldChg chg="modSp">
        <pc:chgData name="Christian Tominski" userId="6eb7925a-4ed8-4478-9b7b-0da07fdcf4bc" providerId="ADAL" clId="{3B2EC530-5565-4FC9-BCD0-E0C59E12E9C3}" dt="2022-12-19T11:27:08.854" v="18" actId="20577"/>
        <pc:sldMkLst>
          <pc:docMk/>
          <pc:sldMk cId="3894366744" sldId="517"/>
        </pc:sldMkLst>
        <pc:spChg chg="mod">
          <ac:chgData name="Christian Tominski" userId="6eb7925a-4ed8-4478-9b7b-0da07fdcf4bc" providerId="ADAL" clId="{3B2EC530-5565-4FC9-BCD0-E0C59E12E9C3}" dt="2022-12-19T11:27:08.854" v="18" actId="20577"/>
          <ac:spMkLst>
            <pc:docMk/>
            <pc:sldMk cId="3894366744" sldId="517"/>
            <ac:spMk id="8" creationId="{21B692B3-7574-4C1A-B492-A412E38A0792}"/>
          </ac:spMkLst>
        </pc:spChg>
      </pc:sldChg>
      <pc:sldChg chg="modSp">
        <pc:chgData name="Christian Tominski" userId="6eb7925a-4ed8-4478-9b7b-0da07fdcf4bc" providerId="ADAL" clId="{3B2EC530-5565-4FC9-BCD0-E0C59E12E9C3}" dt="2022-12-19T11:54:41.172" v="398" actId="20577"/>
        <pc:sldMkLst>
          <pc:docMk/>
          <pc:sldMk cId="3185705957" sldId="525"/>
        </pc:sldMkLst>
        <pc:spChg chg="mod">
          <ac:chgData name="Christian Tominski" userId="6eb7925a-4ed8-4478-9b7b-0da07fdcf4bc" providerId="ADAL" clId="{3B2EC530-5565-4FC9-BCD0-E0C59E12E9C3}" dt="2022-12-19T11:54:41.172" v="398" actId="20577"/>
          <ac:spMkLst>
            <pc:docMk/>
            <pc:sldMk cId="3185705957" sldId="525"/>
            <ac:spMk id="8" creationId="{21B692B3-7574-4C1A-B492-A412E38A0792}"/>
          </ac:spMkLst>
        </pc:spChg>
      </pc:sldChg>
      <pc:sldChg chg="addSp delSp modSp delAnim modAnim">
        <pc:chgData name="Christian Tominski" userId="6eb7925a-4ed8-4478-9b7b-0da07fdcf4bc" providerId="ADAL" clId="{3B2EC530-5565-4FC9-BCD0-E0C59E12E9C3}" dt="2022-12-19T11:47:09.851" v="397" actId="404"/>
        <pc:sldMkLst>
          <pc:docMk/>
          <pc:sldMk cId="2840829830" sldId="534"/>
        </pc:sldMkLst>
        <pc:spChg chg="add del mod">
          <ac:chgData name="Christian Tominski" userId="6eb7925a-4ed8-4478-9b7b-0da07fdcf4bc" providerId="ADAL" clId="{3B2EC530-5565-4FC9-BCD0-E0C59E12E9C3}" dt="2022-12-19T11:42:34.417" v="194"/>
          <ac:spMkLst>
            <pc:docMk/>
            <pc:sldMk cId="2840829830" sldId="534"/>
            <ac:spMk id="3" creationId="{BD7C4178-D9A3-4D0D-ABBD-9402BD6917B8}"/>
          </ac:spMkLst>
        </pc:spChg>
        <pc:spChg chg="mod">
          <ac:chgData name="Christian Tominski" userId="6eb7925a-4ed8-4478-9b7b-0da07fdcf4bc" providerId="ADAL" clId="{3B2EC530-5565-4FC9-BCD0-E0C59E12E9C3}" dt="2022-12-19T11:47:09.851" v="397" actId="404"/>
          <ac:spMkLst>
            <pc:docMk/>
            <pc:sldMk cId="2840829830" sldId="534"/>
            <ac:spMk id="8" creationId="{21B692B3-7574-4C1A-B492-A412E38A0792}"/>
          </ac:spMkLst>
        </pc:spChg>
        <pc:spChg chg="add del mod">
          <ac:chgData name="Christian Tominski" userId="6eb7925a-4ed8-4478-9b7b-0da07fdcf4bc" providerId="ADAL" clId="{3B2EC530-5565-4FC9-BCD0-E0C59E12E9C3}" dt="2022-12-19T11:42:34.417" v="192" actId="478"/>
          <ac:spMkLst>
            <pc:docMk/>
            <pc:sldMk cId="2840829830" sldId="534"/>
            <ac:spMk id="9" creationId="{E189EA4B-23F4-4DB0-AAB9-D54EFC75C4ED}"/>
          </ac:spMkLst>
        </pc:spChg>
      </pc:sldChg>
      <pc:sldChg chg="modSp">
        <pc:chgData name="Christian Tominski" userId="6eb7925a-4ed8-4478-9b7b-0da07fdcf4bc" providerId="ADAL" clId="{3B2EC530-5565-4FC9-BCD0-E0C59E12E9C3}" dt="2022-12-19T12:35:57.663" v="1263" actId="6549"/>
        <pc:sldMkLst>
          <pc:docMk/>
          <pc:sldMk cId="679360427" sldId="536"/>
        </pc:sldMkLst>
        <pc:spChg chg="mod">
          <ac:chgData name="Christian Tominski" userId="6eb7925a-4ed8-4478-9b7b-0da07fdcf4bc" providerId="ADAL" clId="{3B2EC530-5565-4FC9-BCD0-E0C59E12E9C3}" dt="2022-12-19T12:35:57.663" v="1263" actId="6549"/>
          <ac:spMkLst>
            <pc:docMk/>
            <pc:sldMk cId="679360427" sldId="536"/>
            <ac:spMk id="3" creationId="{5CB84DAD-4550-4767-A8C4-FE9124E8A58E}"/>
          </ac:spMkLst>
        </pc:spChg>
      </pc:sldChg>
      <pc:sldChg chg="modSp">
        <pc:chgData name="Christian Tominski" userId="6eb7925a-4ed8-4478-9b7b-0da07fdcf4bc" providerId="ADAL" clId="{3B2EC530-5565-4FC9-BCD0-E0C59E12E9C3}" dt="2022-12-19T12:37:24.741" v="1301" actId="20577"/>
        <pc:sldMkLst>
          <pc:docMk/>
          <pc:sldMk cId="3532014896" sldId="537"/>
        </pc:sldMkLst>
        <pc:spChg chg="mod">
          <ac:chgData name="Christian Tominski" userId="6eb7925a-4ed8-4478-9b7b-0da07fdcf4bc" providerId="ADAL" clId="{3B2EC530-5565-4FC9-BCD0-E0C59E12E9C3}" dt="2022-12-19T12:37:24.741" v="1301" actId="20577"/>
          <ac:spMkLst>
            <pc:docMk/>
            <pc:sldMk cId="3532014896" sldId="537"/>
            <ac:spMk id="3" creationId="{5CB84DAD-4550-4767-A8C4-FE9124E8A58E}"/>
          </ac:spMkLst>
        </pc:spChg>
      </pc:sldChg>
      <pc:sldChg chg="modSp">
        <pc:chgData name="Christian Tominski" userId="6eb7925a-4ed8-4478-9b7b-0da07fdcf4bc" providerId="ADAL" clId="{3B2EC530-5565-4FC9-BCD0-E0C59E12E9C3}" dt="2022-12-19T12:17:24.100" v="418" actId="6549"/>
        <pc:sldMkLst>
          <pc:docMk/>
          <pc:sldMk cId="1267762278" sldId="541"/>
        </pc:sldMkLst>
        <pc:spChg chg="mod">
          <ac:chgData name="Christian Tominski" userId="6eb7925a-4ed8-4478-9b7b-0da07fdcf4bc" providerId="ADAL" clId="{3B2EC530-5565-4FC9-BCD0-E0C59E12E9C3}" dt="2022-12-19T12:17:24.100" v="418" actId="6549"/>
          <ac:spMkLst>
            <pc:docMk/>
            <pc:sldMk cId="1267762278" sldId="541"/>
            <ac:spMk id="3" creationId="{5CB84DAD-4550-4767-A8C4-FE9124E8A58E}"/>
          </ac:spMkLst>
        </pc:spChg>
      </pc:sldChg>
      <pc:sldChg chg="addSp delSp modSp">
        <pc:chgData name="Christian Tominski" userId="6eb7925a-4ed8-4478-9b7b-0da07fdcf4bc" providerId="ADAL" clId="{3B2EC530-5565-4FC9-BCD0-E0C59E12E9C3}" dt="2022-12-19T14:21:05.576" v="1428" actId="14100"/>
        <pc:sldMkLst>
          <pc:docMk/>
          <pc:sldMk cId="3543537975" sldId="542"/>
        </pc:sldMkLst>
        <pc:spChg chg="mod">
          <ac:chgData name="Christian Tominski" userId="6eb7925a-4ed8-4478-9b7b-0da07fdcf4bc" providerId="ADAL" clId="{3B2EC530-5565-4FC9-BCD0-E0C59E12E9C3}" dt="2022-12-19T14:21:05.576" v="1428" actId="14100"/>
          <ac:spMkLst>
            <pc:docMk/>
            <pc:sldMk cId="3543537975" sldId="542"/>
            <ac:spMk id="9" creationId="{32C6C7D3-00F2-442E-98CD-94D3681072AC}"/>
          </ac:spMkLst>
        </pc:spChg>
        <pc:picChg chg="del">
          <ac:chgData name="Christian Tominski" userId="6eb7925a-4ed8-4478-9b7b-0da07fdcf4bc" providerId="ADAL" clId="{3B2EC530-5565-4FC9-BCD0-E0C59E12E9C3}" dt="2022-12-19T14:20:25.572" v="1424" actId="478"/>
          <ac:picMkLst>
            <pc:docMk/>
            <pc:sldMk cId="3543537975" sldId="542"/>
            <ac:picMk id="8" creationId="{F6F3D2CC-3401-4D23-9924-990D5B072B1F}"/>
          </ac:picMkLst>
        </pc:picChg>
        <pc:picChg chg="add mod ord">
          <ac:chgData name="Christian Tominski" userId="6eb7925a-4ed8-4478-9b7b-0da07fdcf4bc" providerId="ADAL" clId="{3B2EC530-5565-4FC9-BCD0-E0C59E12E9C3}" dt="2022-12-19T14:20:55.073" v="1427" actId="1076"/>
          <ac:picMkLst>
            <pc:docMk/>
            <pc:sldMk cId="3543537975" sldId="542"/>
            <ac:picMk id="10" creationId="{436BBF5F-E0D5-4683-A51F-B21127E370B9}"/>
          </ac:picMkLst>
        </pc:picChg>
      </pc:sldChg>
      <pc:sldChg chg="addSp delSp modSp del modAnim">
        <pc:chgData name="Christian Tominski" userId="6eb7925a-4ed8-4478-9b7b-0da07fdcf4bc" providerId="ADAL" clId="{3B2EC530-5565-4FC9-BCD0-E0C59E12E9C3}" dt="2022-12-19T14:23:51.922" v="1451" actId="2696"/>
        <pc:sldMkLst>
          <pc:docMk/>
          <pc:sldMk cId="3141383857" sldId="544"/>
        </pc:sldMkLst>
        <pc:spChg chg="mod">
          <ac:chgData name="Christian Tominski" userId="6eb7925a-4ed8-4478-9b7b-0da07fdcf4bc" providerId="ADAL" clId="{3B2EC530-5565-4FC9-BCD0-E0C59E12E9C3}" dt="2022-12-19T13:22:14.674" v="1347" actId="1076"/>
          <ac:spMkLst>
            <pc:docMk/>
            <pc:sldMk cId="3141383857" sldId="544"/>
            <ac:spMk id="11" creationId="{EE0A30DF-9AE0-423A-B7E4-25CE289CD2EB}"/>
          </ac:spMkLst>
        </pc:spChg>
        <pc:spChg chg="add del">
          <ac:chgData name="Christian Tominski" userId="6eb7925a-4ed8-4478-9b7b-0da07fdcf4bc" providerId="ADAL" clId="{3B2EC530-5565-4FC9-BCD0-E0C59E12E9C3}" dt="2022-12-19T13:23:57.964" v="1381"/>
          <ac:spMkLst>
            <pc:docMk/>
            <pc:sldMk cId="3141383857" sldId="544"/>
            <ac:spMk id="14" creationId="{D5298AA4-9D8B-4A53-B5D5-9B82CBEA8CAF}"/>
          </ac:spMkLst>
        </pc:spChg>
        <pc:spChg chg="add mod">
          <ac:chgData name="Christian Tominski" userId="6eb7925a-4ed8-4478-9b7b-0da07fdcf4bc" providerId="ADAL" clId="{3B2EC530-5565-4FC9-BCD0-E0C59E12E9C3}" dt="2022-12-19T13:24:11.583" v="1401" actId="20577"/>
          <ac:spMkLst>
            <pc:docMk/>
            <pc:sldMk cId="3141383857" sldId="544"/>
            <ac:spMk id="15" creationId="{38F5A41A-81A3-4124-92D0-995BFB028BEC}"/>
          </ac:spMkLst>
        </pc:spChg>
        <pc:picChg chg="ord">
          <ac:chgData name="Christian Tominski" userId="6eb7925a-4ed8-4478-9b7b-0da07fdcf4bc" providerId="ADAL" clId="{3B2EC530-5565-4FC9-BCD0-E0C59E12E9C3}" dt="2022-12-19T13:22:35.588" v="1351" actId="167"/>
          <ac:picMkLst>
            <pc:docMk/>
            <pc:sldMk cId="3141383857" sldId="544"/>
            <ac:picMk id="8" creationId="{F6F3D2CC-3401-4D23-9924-990D5B072B1F}"/>
          </ac:picMkLst>
        </pc:picChg>
        <pc:picChg chg="mod ord">
          <ac:chgData name="Christian Tominski" userId="6eb7925a-4ed8-4478-9b7b-0da07fdcf4bc" providerId="ADAL" clId="{3B2EC530-5565-4FC9-BCD0-E0C59E12E9C3}" dt="2022-12-19T13:22:30.930" v="1350" actId="167"/>
          <ac:picMkLst>
            <pc:docMk/>
            <pc:sldMk cId="3141383857" sldId="544"/>
            <ac:picMk id="9" creationId="{142FDA9E-B085-448F-AC51-CBE1CA064A0E}"/>
          </ac:picMkLst>
        </pc:picChg>
        <pc:picChg chg="add del mod">
          <ac:chgData name="Christian Tominski" userId="6eb7925a-4ed8-4478-9b7b-0da07fdcf4bc" providerId="ADAL" clId="{3B2EC530-5565-4FC9-BCD0-E0C59E12E9C3}" dt="2022-12-19T13:19:51.823" v="1339" actId="478"/>
          <ac:picMkLst>
            <pc:docMk/>
            <pc:sldMk cId="3141383857" sldId="544"/>
            <ac:picMk id="12" creationId="{B84119D5-6617-4F3F-ADC7-E8305A9FA706}"/>
          </ac:picMkLst>
        </pc:picChg>
        <pc:picChg chg="add mod ord">
          <ac:chgData name="Christian Tominski" userId="6eb7925a-4ed8-4478-9b7b-0da07fdcf4bc" providerId="ADAL" clId="{3B2EC530-5565-4FC9-BCD0-E0C59E12E9C3}" dt="2022-12-19T13:23:46.520" v="1379" actId="1076"/>
          <ac:picMkLst>
            <pc:docMk/>
            <pc:sldMk cId="3141383857" sldId="544"/>
            <ac:picMk id="13" creationId="{523C4E84-6ECB-4188-8402-34AF51A9E791}"/>
          </ac:picMkLst>
        </pc:picChg>
      </pc:sldChg>
      <pc:sldChg chg="modSp">
        <pc:chgData name="Christian Tominski" userId="6eb7925a-4ed8-4478-9b7b-0da07fdcf4bc" providerId="ADAL" clId="{3B2EC530-5565-4FC9-BCD0-E0C59E12E9C3}" dt="2022-12-19T12:20:26.980" v="583" actId="6549"/>
        <pc:sldMkLst>
          <pc:docMk/>
          <pc:sldMk cId="2344368133" sldId="547"/>
        </pc:sldMkLst>
        <pc:spChg chg="mod">
          <ac:chgData name="Christian Tominski" userId="6eb7925a-4ed8-4478-9b7b-0da07fdcf4bc" providerId="ADAL" clId="{3B2EC530-5565-4FC9-BCD0-E0C59E12E9C3}" dt="2022-12-19T12:20:26.980" v="583" actId="6549"/>
          <ac:spMkLst>
            <pc:docMk/>
            <pc:sldMk cId="2344368133" sldId="547"/>
            <ac:spMk id="3" creationId="{5CB84DAD-4550-4767-A8C4-FE9124E8A58E}"/>
          </ac:spMkLst>
        </pc:spChg>
      </pc:sldChg>
      <pc:sldChg chg="modSp">
        <pc:chgData name="Christian Tominski" userId="6eb7925a-4ed8-4478-9b7b-0da07fdcf4bc" providerId="ADAL" clId="{3B2EC530-5565-4FC9-BCD0-E0C59E12E9C3}" dt="2022-12-19T12:19:09.143" v="447" actId="20577"/>
        <pc:sldMkLst>
          <pc:docMk/>
          <pc:sldMk cId="1970826086" sldId="548"/>
        </pc:sldMkLst>
        <pc:spChg chg="mod">
          <ac:chgData name="Christian Tominski" userId="6eb7925a-4ed8-4478-9b7b-0da07fdcf4bc" providerId="ADAL" clId="{3B2EC530-5565-4FC9-BCD0-E0C59E12E9C3}" dt="2022-12-19T12:19:09.143" v="447" actId="20577"/>
          <ac:spMkLst>
            <pc:docMk/>
            <pc:sldMk cId="1970826086" sldId="548"/>
            <ac:spMk id="3" creationId="{5CB84DAD-4550-4767-A8C4-FE9124E8A58E}"/>
          </ac:spMkLst>
        </pc:spChg>
      </pc:sldChg>
      <pc:sldChg chg="modSp">
        <pc:chgData name="Christian Tominski" userId="6eb7925a-4ed8-4478-9b7b-0da07fdcf4bc" providerId="ADAL" clId="{3B2EC530-5565-4FC9-BCD0-E0C59E12E9C3}" dt="2022-12-19T12:21:52.418" v="651"/>
        <pc:sldMkLst>
          <pc:docMk/>
          <pc:sldMk cId="2892382806" sldId="549"/>
        </pc:sldMkLst>
        <pc:spChg chg="mod">
          <ac:chgData name="Christian Tominski" userId="6eb7925a-4ed8-4478-9b7b-0da07fdcf4bc" providerId="ADAL" clId="{3B2EC530-5565-4FC9-BCD0-E0C59E12E9C3}" dt="2022-12-19T12:21:52.418" v="651"/>
          <ac:spMkLst>
            <pc:docMk/>
            <pc:sldMk cId="2892382806" sldId="549"/>
            <ac:spMk id="3" creationId="{5CB84DAD-4550-4767-A8C4-FE9124E8A58E}"/>
          </ac:spMkLst>
        </pc:spChg>
      </pc:sldChg>
      <pc:sldChg chg="modSp">
        <pc:chgData name="Christian Tominski" userId="6eb7925a-4ed8-4478-9b7b-0da07fdcf4bc" providerId="ADAL" clId="{3B2EC530-5565-4FC9-BCD0-E0C59E12E9C3}" dt="2022-12-19T12:19:46.663" v="494" actId="20577"/>
        <pc:sldMkLst>
          <pc:docMk/>
          <pc:sldMk cId="3407641105" sldId="550"/>
        </pc:sldMkLst>
        <pc:spChg chg="mod ord">
          <ac:chgData name="Christian Tominski" userId="6eb7925a-4ed8-4478-9b7b-0da07fdcf4bc" providerId="ADAL" clId="{3B2EC530-5565-4FC9-BCD0-E0C59E12E9C3}" dt="2022-12-19T12:19:46.663" v="494" actId="20577"/>
          <ac:spMkLst>
            <pc:docMk/>
            <pc:sldMk cId="3407641105" sldId="550"/>
            <ac:spMk id="3" creationId="{5CB84DAD-4550-4767-A8C4-FE9124E8A58E}"/>
          </ac:spMkLst>
        </pc:spChg>
      </pc:sldChg>
      <pc:sldChg chg="addSp modSp">
        <pc:chgData name="Christian Tominski" userId="6eb7925a-4ed8-4478-9b7b-0da07fdcf4bc" providerId="ADAL" clId="{3B2EC530-5565-4FC9-BCD0-E0C59E12E9C3}" dt="2022-12-19T12:34:19.825" v="1235" actId="1036"/>
        <pc:sldMkLst>
          <pc:docMk/>
          <pc:sldMk cId="2593801751" sldId="551"/>
        </pc:sldMkLst>
        <pc:spChg chg="mod">
          <ac:chgData name="Christian Tominski" userId="6eb7925a-4ed8-4478-9b7b-0da07fdcf4bc" providerId="ADAL" clId="{3B2EC530-5565-4FC9-BCD0-E0C59E12E9C3}" dt="2022-12-19T12:32:46.595" v="1207" actId="20577"/>
          <ac:spMkLst>
            <pc:docMk/>
            <pc:sldMk cId="2593801751" sldId="551"/>
            <ac:spMk id="3" creationId="{5CB84DAD-4550-4767-A8C4-FE9124E8A58E}"/>
          </ac:spMkLst>
        </pc:spChg>
        <pc:spChg chg="add mod">
          <ac:chgData name="Christian Tominski" userId="6eb7925a-4ed8-4478-9b7b-0da07fdcf4bc" providerId="ADAL" clId="{3B2EC530-5565-4FC9-BCD0-E0C59E12E9C3}" dt="2022-12-19T12:34:19.825" v="1235" actId="1036"/>
          <ac:spMkLst>
            <pc:docMk/>
            <pc:sldMk cId="2593801751" sldId="551"/>
            <ac:spMk id="7" creationId="{5750F1A0-B875-48EC-820A-A2DD70FDCDD0}"/>
          </ac:spMkLst>
        </pc:spChg>
        <pc:spChg chg="mod">
          <ac:chgData name="Christian Tominski" userId="6eb7925a-4ed8-4478-9b7b-0da07fdcf4bc" providerId="ADAL" clId="{3B2EC530-5565-4FC9-BCD0-E0C59E12E9C3}" dt="2022-12-19T12:34:19.825" v="1235" actId="1036"/>
          <ac:spMkLst>
            <pc:docMk/>
            <pc:sldMk cId="2593801751" sldId="551"/>
            <ac:spMk id="13" creationId="{06D8AF9C-768D-46F3-B61D-7B5AFBCEB51B}"/>
          </ac:spMkLst>
        </pc:spChg>
        <pc:spChg chg="mod">
          <ac:chgData name="Christian Tominski" userId="6eb7925a-4ed8-4478-9b7b-0da07fdcf4bc" providerId="ADAL" clId="{3B2EC530-5565-4FC9-BCD0-E0C59E12E9C3}" dt="2022-12-19T12:34:19.825" v="1235" actId="1036"/>
          <ac:spMkLst>
            <pc:docMk/>
            <pc:sldMk cId="2593801751" sldId="551"/>
            <ac:spMk id="14" creationId="{F54F1CA4-FF0C-484E-B6A7-073A79D4463B}"/>
          </ac:spMkLst>
        </pc:spChg>
        <pc:spChg chg="mod">
          <ac:chgData name="Christian Tominski" userId="6eb7925a-4ed8-4478-9b7b-0da07fdcf4bc" providerId="ADAL" clId="{3B2EC530-5565-4FC9-BCD0-E0C59E12E9C3}" dt="2022-12-19T12:34:19.825" v="1235" actId="1036"/>
          <ac:spMkLst>
            <pc:docMk/>
            <pc:sldMk cId="2593801751" sldId="551"/>
            <ac:spMk id="15" creationId="{D72200D0-A2A1-4A66-A0AE-F9CC3ABF2E1E}"/>
          </ac:spMkLst>
        </pc:spChg>
        <pc:spChg chg="mod">
          <ac:chgData name="Christian Tominski" userId="6eb7925a-4ed8-4478-9b7b-0da07fdcf4bc" providerId="ADAL" clId="{3B2EC530-5565-4FC9-BCD0-E0C59E12E9C3}" dt="2022-12-19T12:34:19.825" v="1235" actId="1036"/>
          <ac:spMkLst>
            <pc:docMk/>
            <pc:sldMk cId="2593801751" sldId="551"/>
            <ac:spMk id="16" creationId="{D2725228-2917-42D5-8121-83122A482066}"/>
          </ac:spMkLst>
        </pc:spChg>
        <pc:picChg chg="mod">
          <ac:chgData name="Christian Tominski" userId="6eb7925a-4ed8-4478-9b7b-0da07fdcf4bc" providerId="ADAL" clId="{3B2EC530-5565-4FC9-BCD0-E0C59E12E9C3}" dt="2022-12-19T12:34:19.825" v="1235" actId="1036"/>
          <ac:picMkLst>
            <pc:docMk/>
            <pc:sldMk cId="2593801751" sldId="551"/>
            <ac:picMk id="9" creationId="{2D51714D-D9A3-45FD-AB95-23679BBA6703}"/>
          </ac:picMkLst>
        </pc:picChg>
      </pc:sldChg>
      <pc:sldChg chg="modSp">
        <pc:chgData name="Christian Tominski" userId="6eb7925a-4ed8-4478-9b7b-0da07fdcf4bc" providerId="ADAL" clId="{3B2EC530-5565-4FC9-BCD0-E0C59E12E9C3}" dt="2022-12-19T12:39:47.409" v="1326" actId="14100"/>
        <pc:sldMkLst>
          <pc:docMk/>
          <pc:sldMk cId="583808876" sldId="553"/>
        </pc:sldMkLst>
        <pc:spChg chg="mod">
          <ac:chgData name="Christian Tominski" userId="6eb7925a-4ed8-4478-9b7b-0da07fdcf4bc" providerId="ADAL" clId="{3B2EC530-5565-4FC9-BCD0-E0C59E12E9C3}" dt="2022-12-19T12:39:24.583" v="1325" actId="20577"/>
          <ac:spMkLst>
            <pc:docMk/>
            <pc:sldMk cId="583808876" sldId="553"/>
            <ac:spMk id="10" creationId="{0F673DC7-9CEC-4BA9-9EF1-8AC0A3C28F7B}"/>
          </ac:spMkLst>
        </pc:spChg>
        <pc:spChg chg="mod">
          <ac:chgData name="Christian Tominski" userId="6eb7925a-4ed8-4478-9b7b-0da07fdcf4bc" providerId="ADAL" clId="{3B2EC530-5565-4FC9-BCD0-E0C59E12E9C3}" dt="2022-12-19T12:39:47.409" v="1326" actId="14100"/>
          <ac:spMkLst>
            <pc:docMk/>
            <pc:sldMk cId="583808876" sldId="553"/>
            <ac:spMk id="12" creationId="{B69481B2-4307-40ED-89AB-51BB3B5BD01C}"/>
          </ac:spMkLst>
        </pc:spChg>
      </pc:sldChg>
      <pc:sldChg chg="modSp">
        <pc:chgData name="Christian Tominski" userId="6eb7925a-4ed8-4478-9b7b-0da07fdcf4bc" providerId="ADAL" clId="{3B2EC530-5565-4FC9-BCD0-E0C59E12E9C3}" dt="2022-12-19T12:40:01.399" v="1327" actId="20577"/>
        <pc:sldMkLst>
          <pc:docMk/>
          <pc:sldMk cId="2624715522" sldId="554"/>
        </pc:sldMkLst>
        <pc:spChg chg="mod">
          <ac:chgData name="Christian Tominski" userId="6eb7925a-4ed8-4478-9b7b-0da07fdcf4bc" providerId="ADAL" clId="{3B2EC530-5565-4FC9-BCD0-E0C59E12E9C3}" dt="2022-12-19T12:40:01.399" v="1327" actId="20577"/>
          <ac:spMkLst>
            <pc:docMk/>
            <pc:sldMk cId="2624715522" sldId="554"/>
            <ac:spMk id="3" creationId="{5CB84DAD-4550-4767-A8C4-FE9124E8A58E}"/>
          </ac:spMkLst>
        </pc:spChg>
      </pc:sldChg>
      <pc:sldChg chg="modSp">
        <pc:chgData name="Christian Tominski" userId="6eb7925a-4ed8-4478-9b7b-0da07fdcf4bc" providerId="ADAL" clId="{3B2EC530-5565-4FC9-BCD0-E0C59E12E9C3}" dt="2022-12-19T12:41:32.095" v="1337" actId="6549"/>
        <pc:sldMkLst>
          <pc:docMk/>
          <pc:sldMk cId="342430375" sldId="556"/>
        </pc:sldMkLst>
        <pc:spChg chg="mod">
          <ac:chgData name="Christian Tominski" userId="6eb7925a-4ed8-4478-9b7b-0da07fdcf4bc" providerId="ADAL" clId="{3B2EC530-5565-4FC9-BCD0-E0C59E12E9C3}" dt="2022-12-19T12:41:32.095" v="1337" actId="6549"/>
          <ac:spMkLst>
            <pc:docMk/>
            <pc:sldMk cId="342430375" sldId="556"/>
            <ac:spMk id="3" creationId="{5CB84DAD-4550-4767-A8C4-FE9124E8A58E}"/>
          </ac:spMkLst>
        </pc:spChg>
      </pc:sldChg>
      <pc:sldChg chg="addSp delSp modSp add delAnim">
        <pc:chgData name="Christian Tominski" userId="6eb7925a-4ed8-4478-9b7b-0da07fdcf4bc" providerId="ADAL" clId="{3B2EC530-5565-4FC9-BCD0-E0C59E12E9C3}" dt="2022-12-19T14:27:40.476" v="1569" actId="1037"/>
        <pc:sldMkLst>
          <pc:docMk/>
          <pc:sldMk cId="4204215843" sldId="562"/>
        </pc:sldMkLst>
        <pc:spChg chg="mod">
          <ac:chgData name="Christian Tominski" userId="6eb7925a-4ed8-4478-9b7b-0da07fdcf4bc" providerId="ADAL" clId="{3B2EC530-5565-4FC9-BCD0-E0C59E12E9C3}" dt="2022-12-19T14:24:54.911" v="1490" actId="14"/>
          <ac:spMkLst>
            <pc:docMk/>
            <pc:sldMk cId="4204215843" sldId="562"/>
            <ac:spMk id="3" creationId="{5CB84DAD-4550-4767-A8C4-FE9124E8A58E}"/>
          </ac:spMkLst>
        </pc:spChg>
        <pc:spChg chg="mod ord">
          <ac:chgData name="Christian Tominski" userId="6eb7925a-4ed8-4478-9b7b-0da07fdcf4bc" providerId="ADAL" clId="{3B2EC530-5565-4FC9-BCD0-E0C59E12E9C3}" dt="2022-12-19T14:27:40.476" v="1569" actId="1037"/>
          <ac:spMkLst>
            <pc:docMk/>
            <pc:sldMk cId="4204215843" sldId="562"/>
            <ac:spMk id="10" creationId="{66E9B08F-2FC4-4155-97F7-1C1E502AE358}"/>
          </ac:spMkLst>
        </pc:spChg>
        <pc:spChg chg="mod ord">
          <ac:chgData name="Christian Tominski" userId="6eb7925a-4ed8-4478-9b7b-0da07fdcf4bc" providerId="ADAL" clId="{3B2EC530-5565-4FC9-BCD0-E0C59E12E9C3}" dt="2022-12-19T14:27:40.476" v="1569" actId="1037"/>
          <ac:spMkLst>
            <pc:docMk/>
            <pc:sldMk cId="4204215843" sldId="562"/>
            <ac:spMk id="11" creationId="{EE0A30DF-9AE0-423A-B7E4-25CE289CD2EB}"/>
          </ac:spMkLst>
        </pc:spChg>
        <pc:spChg chg="del">
          <ac:chgData name="Christian Tominski" userId="6eb7925a-4ed8-4478-9b7b-0da07fdcf4bc" providerId="ADAL" clId="{3B2EC530-5565-4FC9-BCD0-E0C59E12E9C3}" dt="2022-12-19T14:21:32.413" v="1433" actId="478"/>
          <ac:spMkLst>
            <pc:docMk/>
            <pc:sldMk cId="4204215843" sldId="562"/>
            <ac:spMk id="15" creationId="{38F5A41A-81A3-4124-92D0-995BFB028BEC}"/>
          </ac:spMkLst>
        </pc:spChg>
        <pc:picChg chg="del">
          <ac:chgData name="Christian Tominski" userId="6eb7925a-4ed8-4478-9b7b-0da07fdcf4bc" providerId="ADAL" clId="{3B2EC530-5565-4FC9-BCD0-E0C59E12E9C3}" dt="2022-12-19T14:21:25.380" v="1430" actId="478"/>
          <ac:picMkLst>
            <pc:docMk/>
            <pc:sldMk cId="4204215843" sldId="562"/>
            <ac:picMk id="8" creationId="{F6F3D2CC-3401-4D23-9924-990D5B072B1F}"/>
          </ac:picMkLst>
        </pc:picChg>
        <pc:picChg chg="del">
          <ac:chgData name="Christian Tominski" userId="6eb7925a-4ed8-4478-9b7b-0da07fdcf4bc" providerId="ADAL" clId="{3B2EC530-5565-4FC9-BCD0-E0C59E12E9C3}" dt="2022-12-19T14:21:27.052" v="1431" actId="478"/>
          <ac:picMkLst>
            <pc:docMk/>
            <pc:sldMk cId="4204215843" sldId="562"/>
            <ac:picMk id="9" creationId="{142FDA9E-B085-448F-AC51-CBE1CA064A0E}"/>
          </ac:picMkLst>
        </pc:picChg>
        <pc:picChg chg="add mod">
          <ac:chgData name="Christian Tominski" userId="6eb7925a-4ed8-4478-9b7b-0da07fdcf4bc" providerId="ADAL" clId="{3B2EC530-5565-4FC9-BCD0-E0C59E12E9C3}" dt="2022-12-19T14:27:40.476" v="1569" actId="1037"/>
          <ac:picMkLst>
            <pc:docMk/>
            <pc:sldMk cId="4204215843" sldId="562"/>
            <ac:picMk id="12" creationId="{542A0AEA-AF4C-4A2F-96BC-5FA9DCAC14EE}"/>
          </ac:picMkLst>
        </pc:picChg>
        <pc:picChg chg="del">
          <ac:chgData name="Christian Tominski" userId="6eb7925a-4ed8-4478-9b7b-0da07fdcf4bc" providerId="ADAL" clId="{3B2EC530-5565-4FC9-BCD0-E0C59E12E9C3}" dt="2022-12-19T14:21:28.037" v="1432" actId="478"/>
          <ac:picMkLst>
            <pc:docMk/>
            <pc:sldMk cId="4204215843" sldId="562"/>
            <ac:picMk id="13" creationId="{523C4E84-6ECB-4188-8402-34AF51A9E791}"/>
          </ac:picMkLst>
        </pc:picChg>
        <pc:picChg chg="add mod">
          <ac:chgData name="Christian Tominski" userId="6eb7925a-4ed8-4478-9b7b-0da07fdcf4bc" providerId="ADAL" clId="{3B2EC530-5565-4FC9-BCD0-E0C59E12E9C3}" dt="2022-12-19T14:27:40.476" v="1569" actId="1037"/>
          <ac:picMkLst>
            <pc:docMk/>
            <pc:sldMk cId="4204215843" sldId="562"/>
            <ac:picMk id="16" creationId="{A7F5F601-CD84-4960-BEE5-858500C428F0}"/>
          </ac:picMkLst>
        </pc:picChg>
      </pc:sldChg>
      <pc:sldChg chg="add del">
        <pc:chgData name="Christian Tominski" userId="6eb7925a-4ed8-4478-9b7b-0da07fdcf4bc" providerId="ADAL" clId="{3B2EC530-5565-4FC9-BCD0-E0C59E12E9C3}" dt="2022-12-19T14:25:02.928" v="1491" actId="2696"/>
        <pc:sldMkLst>
          <pc:docMk/>
          <pc:sldMk cId="1480165200" sldId="563"/>
        </pc:sldMkLst>
      </pc:sldChg>
      <pc:sldChg chg="addSp delSp modSp add modAnim">
        <pc:chgData name="Christian Tominski" userId="6eb7925a-4ed8-4478-9b7b-0da07fdcf4bc" providerId="ADAL" clId="{3B2EC530-5565-4FC9-BCD0-E0C59E12E9C3}" dt="2022-12-19T14:27:03.843" v="1510" actId="1076"/>
        <pc:sldMkLst>
          <pc:docMk/>
          <pc:sldMk cId="4234874739" sldId="563"/>
        </pc:sldMkLst>
        <pc:spChg chg="mod">
          <ac:chgData name="Christian Tominski" userId="6eb7925a-4ed8-4478-9b7b-0da07fdcf4bc" providerId="ADAL" clId="{3B2EC530-5565-4FC9-BCD0-E0C59E12E9C3}" dt="2022-12-19T14:25:27.218" v="1494" actId="6549"/>
          <ac:spMkLst>
            <pc:docMk/>
            <pc:sldMk cId="4234874739" sldId="563"/>
            <ac:spMk id="3" creationId="{5CB84DAD-4550-4767-A8C4-FE9124E8A58E}"/>
          </ac:spMkLst>
        </pc:spChg>
        <pc:spChg chg="mod ord">
          <ac:chgData name="Christian Tominski" userId="6eb7925a-4ed8-4478-9b7b-0da07fdcf4bc" providerId="ADAL" clId="{3B2EC530-5565-4FC9-BCD0-E0C59E12E9C3}" dt="2022-12-19T14:27:03.843" v="1510" actId="1076"/>
          <ac:spMkLst>
            <pc:docMk/>
            <pc:sldMk cId="4234874739" sldId="563"/>
            <ac:spMk id="10" creationId="{66E9B08F-2FC4-4155-97F7-1C1E502AE358}"/>
          </ac:spMkLst>
        </pc:spChg>
        <pc:spChg chg="mod ord">
          <ac:chgData name="Christian Tominski" userId="6eb7925a-4ed8-4478-9b7b-0da07fdcf4bc" providerId="ADAL" clId="{3B2EC530-5565-4FC9-BCD0-E0C59E12E9C3}" dt="2022-12-19T14:26:55.264" v="1509" actId="1076"/>
          <ac:spMkLst>
            <pc:docMk/>
            <pc:sldMk cId="4234874739" sldId="563"/>
            <ac:spMk id="11" creationId="{EE0A30DF-9AE0-423A-B7E4-25CE289CD2EB}"/>
          </ac:spMkLst>
        </pc:spChg>
        <pc:picChg chg="add mod">
          <ac:chgData name="Christian Tominski" userId="6eb7925a-4ed8-4478-9b7b-0da07fdcf4bc" providerId="ADAL" clId="{3B2EC530-5565-4FC9-BCD0-E0C59E12E9C3}" dt="2022-12-19T14:26:42.981" v="1507" actId="1076"/>
          <ac:picMkLst>
            <pc:docMk/>
            <pc:sldMk cId="4234874739" sldId="563"/>
            <ac:picMk id="8" creationId="{7D769833-4065-4A91-92C2-A507C8F2AC4F}"/>
          </ac:picMkLst>
        </pc:picChg>
        <pc:picChg chg="del">
          <ac:chgData name="Christian Tominski" userId="6eb7925a-4ed8-4478-9b7b-0da07fdcf4bc" providerId="ADAL" clId="{3B2EC530-5565-4FC9-BCD0-E0C59E12E9C3}" dt="2022-12-19T14:25:21.496" v="1493" actId="478"/>
          <ac:picMkLst>
            <pc:docMk/>
            <pc:sldMk cId="4234874739" sldId="563"/>
            <ac:picMk id="12" creationId="{542A0AEA-AF4C-4A2F-96BC-5FA9DCAC14EE}"/>
          </ac:picMkLst>
        </pc:picChg>
        <pc:picChg chg="add mod">
          <ac:chgData name="Christian Tominski" userId="6eb7925a-4ed8-4478-9b7b-0da07fdcf4bc" providerId="ADAL" clId="{3B2EC530-5565-4FC9-BCD0-E0C59E12E9C3}" dt="2022-12-19T14:26:42.981" v="1507" actId="1076"/>
          <ac:picMkLst>
            <pc:docMk/>
            <pc:sldMk cId="4234874739" sldId="563"/>
            <ac:picMk id="13" creationId="{17AC44AA-72CE-4CD0-8131-AB88270EB50D}"/>
          </ac:picMkLst>
        </pc:picChg>
        <pc:picChg chg="del">
          <ac:chgData name="Christian Tominski" userId="6eb7925a-4ed8-4478-9b7b-0da07fdcf4bc" providerId="ADAL" clId="{3B2EC530-5565-4FC9-BCD0-E0C59E12E9C3}" dt="2022-12-19T14:25:43.691" v="1499" actId="478"/>
          <ac:picMkLst>
            <pc:docMk/>
            <pc:sldMk cId="4234874739" sldId="563"/>
            <ac:picMk id="16" creationId="{A7F5F601-CD84-4960-BEE5-858500C428F0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9T06:05:23.608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5533 111 404 0 0,'0'0'641'0'0,"0"0"-53"0"0,0 0-56 0 0,0 0-25 0 0,0 0-84 0 0,0 0-119 0 0,-23-4 1271 0 0,-19 4 3095 0 0,40 0-4484 0 0,-21 0 1456 0 0,-50 10 181 0 0,-1 31-1134 0 0,-44 31-236 0 0,15 9-167 0 0,-61 55 6 0 0,105-85-118 0 0,46-43-77 0 0,1 1-1 0 0,1 1 0 0 0,-1 0 0 0 0,2 0 0 0 0,-1 1 0 0 0,2 0 1 0 0,-1 1-1 0 0,-6 12-96 0 0,1 56-40 0 0,-10-28-639 0 0,6-23 545 0 0,-71 148-20 0 0,30-54 141 0 0,-11 14 130 0 0,-12-5 163 0 0,16-34-79 0 0,60-89-139 0 0,0 0-1 0 0,-1-1 1 0 0,-1 1-1 0 0,1-2 1 0 0,-1 1-1 0 0,-1-1 1 0 0,1 0-1 0 0,-1-1 1 0 0,-8 4-62 0 0,-85 59 193 0 0,-25-15 29 0 0,-4-6-185 0 0,-2 3-321 0 0,21 19-377 0 0,62-29 454 0 0,-1 13 171 0 0,-89 86 218 0 0,31-30-171 0 0,50-41-86 0 0,16-6-62 0 0,13-10-158 0 0</inkml:trace>
  <inkml:trace contextRef="#ctx0" brushRef="#br0" timeOffset="26384.425">6882 5892 13687 0 0,'31'15'36'0'0,"190"65"78"0"0,-143-60-339 0 0,0-4 0 0 0,75 5 225 0 0,100 19-482 0 0,-208-29 511 0 0,1-2 0 0 0,0-2 0 0 0,0-2 0 0 0,7-1-29 0 0,348-4 2 0 0,-362-4 66 0 0,0-1 1 0 0,-1-2-1 0 0,0-2 0 0 0,0-2 1 0 0,-1-1-1 0 0,0-2 0 0 0,-2-1 1 0 0,1-2-1 0 0,12-9-68 0 0,11-8 143 0 0,-1-2 1 0 0,-3-3-1 0 0,-1-2 1 0 0,-1-3-1 0 0,0-5-143 0 0,-22 19 117 0 0,-2-2 0 0 0,-1-1 0 0 0,-2-1 0 0 0,10-18-117 0 0,14-71 230 0 0,-40 92-307 0 0,-2 0-1 0 0,-1-1 0 0 0,-1 1 0 0 0,-2-1 0 0 0,-1-15 78 0 0,12-76-219 0 0,1 31 141 0 0,-5 0-1 0 0,-4-1 0 0 0,-4-42 79 0 0,-17-101 264 0 0,-47-65-361 0 0,33 84-372 0 0,28-296 850 0 0,31 319-155 0 0,28-55-111 0 0,-38-35 775 0 0,-21 62-250 0 0,-22 33 1 0 0,-24-56-423 0 0,10 92-182 0 0,-8-18 76 0 0,-17-5-37 0 0,-26-19 54 0 0,12 60 89 0 0,48 86-135 0 0,-2 1 1 0 0,-2 1 0 0 0,-3 1-1 0 0,-30-31-83 0 0,31 39 31 0 0,-3 1-1 0 0,0 2 1 0 0,-3 1-1 0 0,-1 2 1 0 0,-1 2-1 0 0,-31-17-30 0 0,-97-56 80 0 0,7 9 34 0 0,-2 2-160 0 0,-51 2-66 0 0,-54 19-54 0 0,5 12 120 0 0,19-5 285 0 0,30 20-472 0 0,144 34 74 0 0,3 0 107 0 0,-110-16 72 0 0,-1-18-51 0 0,68 38-431 0 0,85 5 335 0 0,-75 12-189 0 0,-31 29 559 0 0,6-18-169 0 0,7 21-456 0 0,69-32 881 0 0,-5-4-287 0 0,34-4-512 0 0,-7 4 135 0 0,27-7 226 0 0,1 0-7 0 0,-30 0 1306 0 0,19-2-1901 0 0,27-8-13449 0 0,-13 9 12731 0 0,-26 11-1415 0 0</inkml:trace>
  <inkml:trace contextRef="#ctx0" brushRef="#br0" timeOffset="49893.219">6615 6542 12921 0 0,'0'32'24'0'0,"-3"-18"52"0"0,0 0 1 0 0,-1 0-1 0 0,0 0 1 0 0,-1-1-1 0 0,0 0 1 0 0,-1 0-1 0 0,-1 0 1 0 0,0 0-1 0 0,-2 0-76 0 0,2-1 88 0 0,-77 74 218 0 0,51-59-304 0 0,-35 36 26 0 0,-22 17-79 0 0,16-23 94 0 0,-6 1 91 0 0,-3 1 59 0 0,-34 38-267 0 0,-24 46 123 0 0,45-29 85 0 0,-29 22-80 0 0,27-33-44 0 0,74-76-26 0 0,-100 93 92 0 0,53-53-67 0 0,18-27 156 0 0,0-13 197 0 0,-457 142-436 0 0,470-154-25 0 0,-1-2-1 0 0,0-2 1 0 0,-1-2-1 0 0,0-1 1 0 0,-1-3-1 0 0,1-1 1 0 0,-33-2 99 0 0,-101 19-134 0 0,-24 41 57 0 0,-31-19 378 0 0,98-20-242 0 0,106-21-71 0 0,1-3-1 0 0,0 0 1 0 0,0-1-1 0 0,0-2 1 0 0,0 0 0 0 0,1-2-1 0 0,-1-1 13 0 0,-210-42 87 0 0,204 44-82 0 0,-46-7 37 0 0,0-4 1 0 0,2-3-1 0 0,-37-15-42 0 0,41 10 10 0 0,0 4 0 0 0,-1 2 0 0 0,-1 4 1 0 0,0 4-1 0 0,-49-1-10 0 0,-72-2 122 0 0,41 12-498 0 0,28 24 299 0 0,105-16 9 0 0,0 0 0 0 0,1 1 0 0 0,0 2 1 0 0,0 0-1 0 0,1 0 0 0 0,0 2 0 0 0,1 0 0 0 0,-6 7 68 0 0,-17 9-11 0 0,-84 39 280 0 0,79-48-210 0 0,0-1 0 0 0,0-3-1 0 0,-1-1 1 0 0,-1-3 0 0 0,-24 2-59 0 0,-164 40-36 0 0,28-42 629 0 0,199-13-586 0 0,0 0 1 0 0,0-1-1 0 0,1 0 0 0 0,-1 0 1 0 0,1 0-1 0 0,-1-1 0 0 0,1-1 1 0 0,0 0-1 0 0,0 0 0 0 0,1 0 0 0 0,0-1 1 0 0,0 0-1 0 0,-2-2-7 0 0,-18-12 4 0 0,6 1-49 0 0,1 0-1 0 0,0-1 1 0 0,2-2-1 0 0,0 0 1 0 0,1 0-1 0 0,1-2 1 0 0,1-1 45 0 0,-15-19-36 0 0,-119-172 141 0 0,61 45-272 0 0,58 99-29 0 0,14-6 26 0 0,-19-119-28 0 0,27 48 46 0 0,7-71-28 0 0,3 202 137 0 0,0 0 0 0 0,1 1 0 0 0,1-1 0 0 0,1 1 1 0 0,1-1-1 0 0,0 1 0 0 0,1 1 0 0 0,1-1 43 0 0,14-40-100 0 0,24-53 95 0 0,-22 42 154 0 0,34-104 78 0 0,22-15-246 0 0,-20 47 318 0 0,-30 7 5 0 0,-8 36-292 0 0,9-16-122 0 0,-3-1 401 0 0,-28-486 592 0 0,-7 497-953 0 0,7-220-326 0 0,23 126 327 0 0,-8 98 187 0 0,6-62 173 0 0,-15 24-339 0 0,3 61-132 0 0,28-81-14 0 0,-15 50 273 0 0,45-90-286 0 0,-60 183 112 0 0,0-1-1 0 0,1 1 1 0 0,1 1 0 0 0,0 0 0 0 0,1 0 0 0 0,1 1 0 0 0,0 0 0 0 0,0 0 0 0 0,10-6 95 0 0,82-48-404 0 0,-75 50 360 0 0,1 2 0 0 0,0 0 0 0 0,1 2 0 0 0,0 1 0 0 0,10-1 44 0 0,4-2-30 0 0,267-80 30 0 0,-133 24 423 0 0,-148 25 586 0 0,5-41-978 0 0,41-90-115 0 0,-32 2 172 0 0,17 18-524 0 0,-19 67 691 0 0,-26 34-173 0 0,35-57-470 0 0,1 28-66 0 0,-36 69 348 0 0,0 1 1 0 0,1 1-1 0 0,1 1 0 0 0,0 0 0 0 0,0 2 1 0 0,1 0-1 0 0,1 1 0 0 0,0 0 0 0 0,18-4 106 0 0,-20 8-48 0 0,1 1-1 0 0,-1 0 1 0 0,1 1 0 0 0,0 2-1 0 0,0-1 1 0 0,-1 2 0 0 0,1 1-1 0 0,10 1 49 0 0,-14 1 7 0 0,0 0-1 0 0,0 1 0 0 0,0 1 1 0 0,-1 0-1 0 0,0 1 0 0 0,0 0 0 0 0,0 2 1 0 0,-1-1-1 0 0,0 1 0 0 0,8 7-6 0 0,46 28-90 0 0,8 34 165 0 0,-33-38 27 0 0,-10-11-186 0 0,13 11 148 0 0,-25-9-88 0 0,-5-13 38 0 0,-3-9 4 0 0</inkml:trace>
  <inkml:trace contextRef="#ctx0" brushRef="#br1" timeOffset="-154414.039">1600 6050 3312 0 0,'0'0'1526'0'0,"0"0"-820"0"0,0 0-521 0 0,0 0 51 0 0,0 0 323 0 0,0 0 128 0 0,0 14 3617 0 0,0-3-4536 0 0,0 134 63 0 0,1-138 196 0 0,1 0 0 0 0,0 0 1 0 0,0-1-1 0 0,0 1 0 0 0,1-1 0 0 0,0 1 1 0 0,0-1-1 0 0,0 0 0 0 0,1 0 0 0 0,0 0 1 0 0,1-1-1 0 0,0 2-27 0 0,23 37-49 0 0,53 45 88 0 0,-14-35-2 0 0,119 79 153 0 0,-151-115-91 0 0,0-1-1 0 0,1-3 0 0 0,0 0 1 0 0,1-3-1 0 0,1-1 0 0 0,0-2 1 0 0,0-1-1 0 0,1-2 0 0 0,-1-2 1 0 0,1-1-1 0 0,0-2 1 0 0,38-6-99 0 0,-36 1 79 0 0,1-1 1 0 0,-2-3 0 0 0,1-1 0 0 0,31-13-80 0 0,-51 16 14 0 0,32-13 62 0 0,-1-2 1 0 0,0-2-1 0 0,-2-3 0 0 0,-1-2 1 0 0,-1-2-1 0 0,-2-2 0 0 0,-1-2 1 0 0,0-4-77 0 0,101-96 288 0 0,-126 108-229 0 0,-4 7 5 0 0,-1 0 1 0 0,-1 0-1 0 0,-1-2 0 0 0,-1 0 1 0 0,-1 0-1 0 0,0-3-64 0 0,63-144-31 0 0,-29 49 265 0 0,-30 43-152 0 0,0-60 183 0 0,-8 51 16 0 0,-6 74-219 0 0,-1 0 0 0 0,-1-1-1 0 0,0 1 1 0 0,0 0 0 0 0,-1 0 0 0 0,-1 0 0 0 0,0 0 0 0 0,0 0 0 0 0,-1 1 0 0 0,-1-1 0 0 0,0 1 0 0 0,-1 0-1 0 0,-6-9-61 0 0,-21-25 118 0 0,-2 0 1 0 0,-2 3-1 0 0,-2 1 0 0 0,-2 1 0 0 0,-33-23-118 0 0,52 48-20 0 0,0 1 1 0 0,-1 1-1 0 0,-1 1 1 0 0,0 1-1 0 0,0 1 1 0 0,-1 1-1 0 0,0 1 1 0 0,-1 1-1 0 0,0 2 1 0 0,0 1 0 0 0,-17-1 19 0 0,-180 4-14 0 0,120 15-330 0 0,65-1-66 0 0,38-12 1091 0 0,0 1-3089 0 0,0-2-8936 0 0,0 0 8655 0 0</inkml:trace>
  <inkml:trace contextRef="#ctx0" brushRef="#br1" timeOffset="-149609.99">2874 4674 1996 0 0,'0'0'2046'0'0,"0"0"-630"0"0,0 0-303 0 0,0 0 7 0 0,0 0-50 0 0,0 0-148 0 0,0 0-152 0 0,-1-7 1922 0 0,-29 0-1475 0 0,27 7-1256 0 0,0 1-1 0 0,0-1 1 0 0,0 1-1 0 0,0-1 1 0 0,0 1-1 0 0,0 0 1 0 0,1 0-1 0 0,-1 0 1 0 0,0 0 0 0 0,0 1-1 0 0,1-1 1 0 0,-1 1-1 0 0,1-1 1 0 0,-1 1-1 0 0,1 0 1 0 0,0 0 0 0 0,0 0-1 0 0,0 0 1 0 0,0 1-1 0 0,-2 1 40 0 0,-21 20-253 0 0,9-12 223 0 0,1 1 0 0 0,1 0 0 0 0,0 1-1 0 0,1 1 1 0 0,1 0 0 0 0,0 1 0 0 0,-2 5 30 0 0,-53 46 361 0 0,60-60-318 0 0,-61 76-622 0 0,33-30 416 0 0,27-36 250 0 0,8-17-82 0 0,0 0 12 0 0,0 0 21 0 0,0 0-23 0 0,0 0 3 0 0,0 0 34 0 0,0 0 2 0 0,0 0-8 0 0,0 0-19 0 0,0 0 28 0 0,0 0 7 0 0,0 0-8 0 0,0 0-5 0 0,0 0 11 0 0,0 0 39 0 0,0 0 11 0 0,0 0-56 0 0,0 0-98 0 0,0 0-40 0 0,0 0-4 0 0,0 0 2 0 0,0 0 8 0 0,0 0-1 0 0,0 0 2 0 0,0 0-1 0 0,30 0-132 0 0,103 14 231 0 0,97 29 60 0 0,-165-23-131 0 0,-22-3 16 0 0,-27-10 41 0 0,-17 2 116 0 0,-8-2-10785 0 0,20-20 8327 0 0</inkml:trace>
  <inkml:trace contextRef="#ctx0" brushRef="#br1" timeOffset="-143267.314">5792 2490 12 0 0,'0'0'5084'0'0,"0"0"-2795"0"0,0 0-1672 0 0,0 0-373 0 0,-16-17 2307 0 0,3 8-1117 0 0,13 9-1197 0 0,-22 0 507 0 0,9 2-793 0 0,0 1 0 0 0,0 0-1 0 0,1 1 1 0 0,-1 0 0 0 0,1 1 0 0 0,0 0 0 0 0,1 1-1 0 0,-1 1 1 0 0,1 0 0 0 0,0 0 0 0 0,1 1 0 0 0,0 0 0 0 0,0 1-1 0 0,1 0 1 0 0,0 1 0 0 0,0 0 0 0 0,-3 6 49 0 0,-23 20 44 0 0,17-16-90 0 0,1 1-1 0 0,1 1 0 0 0,1 0 0 0 0,1 1 0 0 0,1 0 0 0 0,-6 17 47 0 0,6-14-47 0 0,-25 84 197 0 0,2 84-174 0 0,35-35-73 0 0,1 98 303 0 0,23-136-109 0 0,28 6-75 0 0,8-15-10 0 0,-13-28 91 0 0,41 26-250 0 0,30 10 63 0 0,-57-70 112 0 0,-6-10 62 0 0,86 57-135 0 0,-7-24 200 0 0,-98-62-84 0 0,1 0-1 0 0,1-3 1 0 0,-1-1-1 0 0,1-1 1 0 0,0-2-1 0 0,1-2 1 0 0,-1-2-1 0 0,27-2-70 0 0,-13 1-113 0 0,17-3 99 0 0,-1-4 1 0 0,0-2 0 0 0,-1-3-1 0 0,40-15 14 0 0,16-1 53 0 0,-83 21-9 0 0,0-1-1 0 0,-1-1 1 0 0,1-3 0 0 0,-2-1 0 0 0,0-1-1 0 0,-1-2 1 0 0,-1-2 0 0 0,14-10-44 0 0,69-81 293 0 0,-15-23-419 0 0,29-78 179 0 0,-72 64-178 0 0,-52 123 134 0 0,1-3 5 0 0,-2 0 0 0 0,0-1 1 0 0,-2 0-1 0 0,0-1 0 0 0,-1-21-14 0 0,3-36 0 0 0,1-18 24 0 0,-8-52 413 0 0,-30 12 212 0 0,-51-16 607 0 0,35 80-535 0 0,-34-19 571 0 0,28 42-821 0 0,0 20-396 0 0,-68-26 110 0 0,-25 33-594 0 0,84 30-588 0 0,61-2-3225 0 0,7-3 1351 0 0,10-3-6625 0 0,-41 23 8848 0 0</inkml:trace>
  <inkml:trace contextRef="#ctx0" brushRef="#br1" timeOffset="-138289.154">7333 2214 628 0 0,'0'0'937'0'0,"0"0"68"0"0,0 0 39 0 0,0 0-120 0 0,0 0-140 0 0,0 0-72 0 0,0-11 938 0 0,-1 8 3352 0 0,-6 4-4902 0 0,1 1 0 0 0,-1-1 0 0 0,0 1 0 0 0,1 0 0 0 0,0 0 0 0 0,0 1 0 0 0,-1-1 0 0 0,1 2 0 0 0,1-1 0 0 0,-1 1 0 0 0,0-1 0 0 0,1 1 0 0 0,-2 3-100 0 0,-30 17-210 0 0,-31 36-71 0 0,-19 23 80 0 0,50-50 630 0 0,36-33-385 0 0,1 0-27 0 0,-9 4-154 0 0,10-4 65 0 0,-1 0-42 0 0,9 7-661 0 0,41 79 867 0 0,-5-13-31 0 0,-8-3-82 0 0,-16-33 12 0 0,-11-21-50 0 0,18 25 191 0 0,-20-35-441 0 0,4-6-7987 0 0,-11 0 4792 0 0,-7 0 2731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9T06:05:49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14 260 0 0,'0'0'678'0'0,"-1"-4"3301"0"0,-3-1-4601 0 0,-12 2-460 0 0,12 2 8055 0 0,4 1-6966 0 0,-2 14 176 0 0,-7 15 345 0 0,-6-2-453 0 0,1-3-292 0 0,11 96 508 0 0,9-91-230 0 0,6 23-87 0 0,1-2 16 0 0,-2-22 451 0 0,21 30-101 0 0,7 16-61 0 0,-33-56-175 0 0,1-1-1 0 0,1-1 1 0 0,1 1-1 0 0,0-1 1 0 0,1-1-1 0 0,0 1 1 0 0,8 6-104 0 0,35 33 220 0 0,-1 12-52 0 0,46 55 198 0 0,-35-33-54 0 0,22 39 188 0 0,-21-32-84 0 0,-32-41-234 0 0,13 9 74 0 0,15 45-147 0 0,27 46 248 0 0,-45-79-205 0 0,21 24-94 0 0,-37-63 23 0 0,1-1-1 0 0,2-1 0 0 0,1-1 1 0 0,23 17-81 0 0,93 69 131 0 0,-90-74-153 0 0,102 78-7 0 0,-83-59 54 0 0,71 68 63 0 0,10-3-113 0 0,46 8 345 0 0,-135-94-245 0 0,40 40-94 0 0,78 60-14 0 0,18-17 79 0 0,33-38 118 0 0,15-10-558 0 0,-79-33 209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9T06:05:56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3534 3278 28 0 0,'0'0'169'0'0,"0"0"66"0"0,0 0 96 0 0,0 0 129 0 0,0 0 179 0 0,0 0 122 0 0,0 0 6 0 0,0 0-112 0 0,0 0-132 0 0,0 0-283 0 0,0 0-235 0 0,0 0-255 0 0,0 0 58 0 0,0 0 90 0 0,-2 4-3178 0 0,4-5 2291 0 0</inkml:trace>
  <inkml:trace contextRef="#ctx0" brushRef="#br0" timeOffset="284.794">3534 3278 1252 0 0</inkml:trace>
  <inkml:trace contextRef="#ctx0" brushRef="#br0" timeOffset="2759.956">3534 3278 1252 0 0,'-2'3'-1380'0'0,"-2"0"14112"0"0,4-4-12747 0 0,0 1 8 0 0,0 0 3 0 0,0 0 8 0 0,0 0 10 0 0,-6-12-92 0 0,18 9 1176 0 0,44 31-641 0 0,18 12-347 0 0,19 13 50 0 0,-34-25-210 0 0,-8 1-6 0 0,11 12 185 0 0,-4-18 121 0 0,-17-13 0 0 0,-40-10-243 0 0,16 4-74 0 0,2-2 152 0 0,-6 2-61 0 0,-10-3-2503 0 0,-9 1-5378 0 0,16-3 3278 0 0</inkml:trace>
  <inkml:trace contextRef="#ctx0" brushRef="#br0" timeOffset="34889.375">3819 4201 548 0 0,'0'0'884'0'0,"0"0"-92"0"0,0 0 57 0 0,0 0 24 0 0,0 0-146 0 0,0 0-182 0 0,0 0 2473 0 0,-6 0-9560 0 0,4 0 9268 0 0,0-7 4802 0 0,1-33-6993 0 0,1 39-79 0 0,0-53 1024 0 0,26-11-1742 0 0,-1 15 476 0 0,6-23-96 0 0,-3 29-41 0 0,-5 8-9 0 0,-1 10-108 0 0,15-14-55 0 0,-3-8 507 0 0,-25 14-93 0 0,-3 6-448 0 0,-26 12 1333 0 0,20 16-1196 0 0,-20-17 230 0 0,-8 1 322 0 0,-14 0-422 0 0,2-1 164 0 0,9 4-178 0 0,-60-22 154 0 0,3-10-198 0 0,24 6 213 0 0,4 4-210 0 0,-64-12-70 0 0,7 20-301 0 0,4 5 365 0 0,-34-40-58 0 0,59 35-88 0 0,-96-25-215 0 0,80 12 269 0 0,-46-51-18 0 0,46 7-20 0 0,-47-23-379 0 0,75 65 246 0 0,-38-28 31 0 0,7-20-152 0 0,45 41 3 0 0,-11 1 7 0 0,-4-15 239 0 0,24 14 465 0 0,-15-15-533 0 0,11 18 413 0 0,3 9-146 0 0,12-1-225 0 0,10 10 326 0 0,-16-11 188 0 0,-9-2-366 0 0,1-5 142 0 0,11 4-137 0 0,14 13 64 0 0,-22-33 283 0 0,21 16-245 0 0,-14-13-116 0 0,-2-1 63 0 0,9 5-169 0 0,-1-25-34 0 0,1 24 105 0 0,13 14 228 0 0,-17-48-386 0 0,13 21 228 0 0,2 1-184 0 0,5 17 75 0 0,-7-1 91 0 0,-19-21-121 0 0,24 42-37 0 0,-1-7-128 0 0,1-4 150 0 0,5-5 29 0 0,3 14-40 0 0,-9-11 296 0 0,9 15-151 0 0,-11-13-153 0 0,0-5 100 0 0,-12-6-10 0 0,-6-10 95 0 0,9 19-68 0 0,4 1-222 0 0,-27-43 180 0 0,32 41-84 0 0,8 1 20 0 0,6 8-159 0 0,9-49 20 0 0,-1 24 585 0 0,-3 32-339 0 0,-7-21-51 0 0,-1 23 152 0 0,-9-5-88 0 0,-8-1-51 0 0,18 17 31 0 0,-10-5 34 0 0,-8 2-17 0 0,19 5 24 0 0,15 14-77 0 0,0 0 3 0 0,0 0-2 0 0,0 0-2 0 0,0 0-2 0 0,0 0-1 0 0,0 0 3 0 0,0 0-2 0 0,0 0-1 0 0,-8-7-17 0 0,6 5-9249 0 0,8 2 2127 0 0,-13 0 5263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8F857-894E-4C1A-916E-3BBF3461472F}" type="datetimeFigureOut">
              <a:rPr lang="aa-ET" smtClean="0"/>
              <a:t>12/19/2022</a:t>
            </a:fld>
            <a:endParaRPr lang="aa-E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1A4A3-1D19-4712-B27D-4710557593F6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5022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70767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95659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46268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467848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720887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308951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610215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515461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810950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918951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265083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287564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781811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04346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886596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325647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810139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985918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692257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171543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176230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97775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2226285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4134171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6075122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9136203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8415992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5295674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3873147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2279904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6816807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8714763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378140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0901892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9984614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1381355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76721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756088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0272813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3787829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554941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3487282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7788921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248661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5881362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3182753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2538187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2310135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450603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478804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430930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779828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711256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19060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0F8C8-6E22-430A-966C-9DA6E0AA9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E68F4C-C5A7-47F9-91F8-E82593A00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D9707-4F24-46CC-9BE5-AE6AA05E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B2CC0-9326-44B1-B55D-7B29EB8EF3F2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323DC-F2E6-4246-905B-DF3DFCA07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81B5E-1414-4B29-97D8-09B6043F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8586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C913-FC9A-4BA5-8DAB-931CE913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2A994-0968-4EEC-A4C2-82A29D9A6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3AEA9-0A69-4FEE-A59C-78D20A8B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A83E-E7F2-45E2-8B58-AAD7575B7316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48CAD-B624-49D9-94A7-C03D9547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79598-694D-4452-92FB-6BF11FBD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3475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36B9B-4E08-4881-BB05-CDF529715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27CDB-AB41-4690-B76E-ADAB129A9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B64B5-5020-41C7-99F4-6B572A83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07E6-7366-406F-BE2D-ED37982D455E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55669-CADA-4B86-ACE7-299AE008A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3D6C3-725A-49D4-8720-0757527BB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17233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E1B37-866A-4BA7-B8E3-0E6436A5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B21FC-528F-4CB4-83A2-C73198C38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7E55B-3A1B-4F48-B157-5272C013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59DD-7BA9-448F-8536-65975B86F390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419D8-4EA8-45A4-867F-F5AEFD99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5B661-BDE4-42F5-91F7-773B0EAAB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82013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E8D2-4C6D-45CE-ABEA-F61C6A7C9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E5DA1-3E02-4F87-82EC-511FEDA69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6D2EB-89DF-43E3-8B6C-C31797973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859E-5974-435F-B88F-AD777646C3A8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6DFA1-B713-426E-9F38-D82A17465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3F8ED-C838-4DC3-9844-14CF3E58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28447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1C3B-60F0-4BC2-9CC9-DB0354498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EA885-45CF-43B0-B885-D3A406C14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AFDFC-F972-4331-97EA-B615C260F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91D0F-CB8F-4ADF-A4E7-C89E00A19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5D3D7-97F8-4FCF-B227-4EFF5E5A425C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C073B-BE97-473A-82D8-A2297990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1415-7467-4B29-A611-B9CC392B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3124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CB8F-0C14-4306-A510-B44D5E43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82EA8-5A6B-4476-B285-0CE222277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AFF95-6A4C-4D5A-999A-478651EDD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A9172-1B6E-4210-AD9E-551C8E16C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98DC7-4BFA-479B-9509-DEE616BB6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5E403B-E8DB-4B9C-8036-11209E29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630E-C728-4282-9870-BB060A3741C2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4960A5-6433-4A56-B5A7-F8CD5E1FB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33D48-5EA3-41FD-A064-5824BB06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68836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02C91-C313-41AB-A63F-D4928958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4ACF39-02EF-41E5-A9FB-AC7BB4A4D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C776-57FE-4F9B-99DE-034AC7C1FABD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900923-24FC-4E4F-B9EA-585944785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526F8-34D0-4E2D-BF95-EC1B16EF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69462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EC602F-DD45-4B76-929A-F2C52E496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A347-B5FE-4860-BA0B-2D767D722546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06AA6-968F-4EEE-9473-2D5DD486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F9082-39BF-4B85-A836-EAA6995B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19331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83C2-BDB0-4AAF-A8D9-D45360FC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D0E42-A850-4435-996F-2BA65C6DF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9A90B-A3DA-4C2C-B04F-434BEFC48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237FC-7394-49C2-9D23-CAE647260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C9092-3FA6-49B3-B4C4-867CEE83EE7D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C3794-F599-4E0E-84BB-3691307D6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9EBF0-33E3-4963-9246-4EF6AEBB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7660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0347A-685E-4B24-81F7-77132591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057ED-8B74-4DFD-BC28-EE0095C0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B5709-2E3B-4329-84BD-3F2C7218C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A4144-13BE-4548-B7C9-FB0896E87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B2E9-BD97-46A3-8B5F-2DAACF55389F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D8F5C-2D83-45DB-B357-EB90A378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3E464-1BA4-4B61-8975-3D90ED6EB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2158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F6D0A9-7B3F-4E50-9619-83FFE4B1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EC8F0-E6B4-49F6-A724-FAA78F4A7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74863-EBF6-4973-8CE5-470709D7D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95B7A-D7F7-47C4-86DA-AEDC5C5C6A59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D9FC9-8FC9-45C0-BF73-E855715CF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1858C-9435-48FE-B544-5A758689C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2CA3A21-040B-4875-A792-9E5D9E5CFF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78622" y="6348586"/>
            <a:ext cx="746937" cy="37346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4DFA8A7-ADFA-4BEF-9FF8-DFBE7C3E53F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97843" y="6356350"/>
            <a:ext cx="1280779" cy="3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7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en.wikipedia.org/wiki/GeoJSO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pendatalab.de/projects/geojson-utilities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3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4" Type="http://schemas.openxmlformats.org/officeDocument/2006/relationships/customXml" Target="../ink/ink1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ost.ocks.org/mike/topology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GeoJSON" TargetMode="External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andcastle.cesium.com/?src=Custom%20DataSource.html" TargetMode="External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map_projection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hyperlink" Target="https://commons.wikimedia.org/wiki/File:Worlds_animate.gif" TargetMode="External"/><Relationship Id="rId4" Type="http://schemas.openxmlformats.org/officeDocument/2006/relationships/image" Target="../media/image34.svg"/><Relationship Id="rId9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9/000870408X27659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philogb.github.io/page/myriahedral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Douglas-Peucker_animated.gif" TargetMode="External"/><Relationship Id="rId4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mapshaper.org/" TargetMode="External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VCG.2008.149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4.0/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jvlc.2017.08.008" TargetMode="External"/><Relationship Id="rId4" Type="http://schemas.openxmlformats.org/officeDocument/2006/relationships/hyperlink" Target="https://creativecommons.org/licenses/by/4.0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hyperlink" Target="https://www.youtube.com/watch?v=gXXOkhoki8s" TargetMode="External"/><Relationship Id="rId4" Type="http://schemas.openxmlformats.org/officeDocument/2006/relationships/image" Target="../media/image62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cg.informatik.uni-rostock.de/~ct/pub_files/Tominski12TrajectoryVis_video.m4v" TargetMode="External"/><Relationship Id="rId4" Type="http://schemas.openxmlformats.org/officeDocument/2006/relationships/hyperlink" Target="https://doi.org/10.1109/TVCG.2010.197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CD-10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ogb.github.io/page/myriahedral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andcastle.cesium.com/" TargetMode="External"/><Relationship Id="rId5" Type="http://schemas.openxmlformats.org/officeDocument/2006/relationships/hyperlink" Target="https://doi.org/10.1016/j.jvlc.2017.08.008" TargetMode="External"/><Relationship Id="rId4" Type="http://schemas.openxmlformats.org/officeDocument/2006/relationships/hyperlink" Target="https://doi.org/10.1109/TVCG.2012.192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FedStats_Lat_long.svg" TargetMode="Externa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obler's_first_law_of_geograph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BCAF-DE3C-45FB-B5EF-C5BE2BE229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Interactive Visual</a:t>
            </a:r>
            <a:br>
              <a:rPr lang="en-US" dirty="0"/>
            </a:br>
            <a:r>
              <a:rPr lang="en-US" dirty="0"/>
              <a:t>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AB694-2A15-494B-96DA-DEFFF76799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08 </a:t>
            </a:r>
            <a:r>
              <a:rPr lang="en-US" dirty="0"/>
              <a:t>– </a:t>
            </a:r>
            <a:r>
              <a:rPr lang="en-US"/>
              <a:t>Visualization of </a:t>
            </a:r>
            <a:r>
              <a:rPr lang="en-US" dirty="0"/>
              <a:t>geo-spatial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B9B624-7F83-401F-B4D3-09C946406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3E852-3C7B-468A-B1C8-F609F6BC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en-US" smtClean="0"/>
              <a:t>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7348723-D7BA-4D59-8FFD-B808EBF3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7B55-8C1A-4EE1-99ED-30628D78EFA5}" type="datetime1">
              <a:rPr lang="en-US" smtClean="0"/>
              <a:t>12/19/2022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4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questions for geo-spatial data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different questions can be asked </a:t>
            </a:r>
            <a:r>
              <a:rPr lang="en-US" dirty="0" err="1"/>
              <a:t>wrt</a:t>
            </a:r>
            <a:r>
              <a:rPr lang="en-US" dirty="0"/>
              <a:t>. geo-spatial data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What questions would you think of?</a:t>
            </a:r>
            <a:endParaRPr lang="en-US" dirty="0"/>
          </a:p>
          <a:p>
            <a:pPr lvl="1"/>
            <a:r>
              <a:rPr lang="en-US" dirty="0"/>
              <a:t>Where are data values located in space?</a:t>
            </a:r>
          </a:p>
          <a:p>
            <a:pPr lvl="1"/>
            <a:r>
              <a:rPr lang="en-US" dirty="0"/>
              <a:t>What values are present in a certain region?</a:t>
            </a:r>
          </a:p>
          <a:p>
            <a:pPr lvl="1"/>
            <a:r>
              <a:rPr lang="en-US" dirty="0"/>
              <a:t>How are data values distributed in space?</a:t>
            </a:r>
          </a:p>
          <a:p>
            <a:pPr lvl="1"/>
            <a:r>
              <a:rPr lang="en-US" dirty="0"/>
              <a:t>Do patterns re-occur spatially?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299DE-B8BB-4A1A-8FDD-0E976E1576B5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30073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visualization strategies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Visualizing geo-spatial data requires:</a:t>
            </a:r>
          </a:p>
          <a:p>
            <a:r>
              <a:rPr lang="en-US" b="1" dirty="0"/>
              <a:t>Representing geo-space</a:t>
            </a:r>
          </a:p>
          <a:p>
            <a:r>
              <a:rPr lang="en-US" b="1" dirty="0"/>
              <a:t>Representing data in geo-space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9EA9-1C1B-473E-B259-9F32A6CD8276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559986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Representing geo-space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In order to understand geo-spatial data, we need a </a:t>
            </a:r>
            <a:r>
              <a:rPr lang="en-US" b="1" dirty="0"/>
              <a:t>visual representation of geographic space</a:t>
            </a:r>
            <a:r>
              <a:rPr lang="en-US" dirty="0"/>
              <a:t>, typically represented as a </a:t>
            </a:r>
            <a:r>
              <a:rPr lang="en-US" b="1" dirty="0"/>
              <a:t>map</a:t>
            </a:r>
            <a:endParaRPr lang="en-US" dirty="0"/>
          </a:p>
          <a:p>
            <a:r>
              <a:rPr lang="en-US" b="1" dirty="0"/>
              <a:t>Cartography</a:t>
            </a:r>
            <a:r>
              <a:rPr lang="en-US" dirty="0"/>
              <a:t> is the science of making and using maps</a:t>
            </a:r>
            <a:br>
              <a:rPr lang="en-US" dirty="0"/>
            </a:br>
            <a:r>
              <a:rPr lang="en-US" sz="2400" dirty="0"/>
              <a:t>(Full coverage beyond the scope of this lecture)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Here, we focus on selected technical questions of drawing maps</a:t>
            </a:r>
          </a:p>
          <a:p>
            <a:r>
              <a:rPr lang="en-US" dirty="0"/>
              <a:t>For drawing a map, we need map data in a suitable format:</a:t>
            </a:r>
          </a:p>
          <a:p>
            <a:pPr lvl="1"/>
            <a:r>
              <a:rPr lang="en-US" dirty="0"/>
              <a:t>Geo-JSON</a:t>
            </a:r>
          </a:p>
          <a:p>
            <a:pPr lvl="1"/>
            <a:r>
              <a:rPr lang="en-US" dirty="0"/>
              <a:t>Topo-JSON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ED1D-4527-4868-AC77-A7140028D48E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840829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geo-space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Geo-JSON</a:t>
            </a:r>
          </a:p>
          <a:p>
            <a:r>
              <a:rPr lang="en-US" dirty="0"/>
              <a:t>Geometry primitives</a:t>
            </a:r>
          </a:p>
          <a:p>
            <a:pPr lvl="1"/>
            <a:r>
              <a:rPr lang="en-US" dirty="0"/>
              <a:t>Point, MultiPoint</a:t>
            </a:r>
          </a:p>
          <a:p>
            <a:pPr lvl="1"/>
            <a:r>
              <a:rPr lang="en-US" dirty="0" err="1"/>
              <a:t>LineString</a:t>
            </a:r>
            <a:r>
              <a:rPr lang="en-US" dirty="0"/>
              <a:t>, </a:t>
            </a:r>
            <a:r>
              <a:rPr lang="en-US" dirty="0" err="1"/>
              <a:t>MultiLineString</a:t>
            </a:r>
            <a:endParaRPr lang="en-US" dirty="0"/>
          </a:p>
          <a:p>
            <a:pPr lvl="1"/>
            <a:r>
              <a:rPr lang="en-US" dirty="0"/>
              <a:t>Polygon,  </a:t>
            </a:r>
            <a:r>
              <a:rPr lang="en-US" dirty="0" err="1"/>
              <a:t>MultiPolygon</a:t>
            </a:r>
            <a:endParaRPr lang="en-US" dirty="0"/>
          </a:p>
          <a:p>
            <a:pPr lvl="1"/>
            <a:r>
              <a:rPr lang="en-US" dirty="0" err="1"/>
              <a:t>GeometryCollection</a:t>
            </a:r>
            <a:endParaRPr lang="en-US" dirty="0"/>
          </a:p>
          <a:p>
            <a:r>
              <a:rPr lang="en-US" dirty="0"/>
              <a:t>Geographic features</a:t>
            </a:r>
          </a:p>
          <a:p>
            <a:pPr lvl="1"/>
            <a:r>
              <a:rPr lang="en-US" dirty="0"/>
              <a:t>Spatially bounded object</a:t>
            </a:r>
          </a:p>
          <a:p>
            <a:pPr lvl="1"/>
            <a:r>
              <a:rPr lang="en-US" dirty="0"/>
              <a:t>Geometry (as defined above)</a:t>
            </a:r>
          </a:p>
          <a:p>
            <a:pPr lvl="1"/>
            <a:r>
              <a:rPr lang="en-US" dirty="0"/>
              <a:t>Properties (any data about the object)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706F-05E1-4E20-98F8-E8E13F8740E3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13</a:t>
            </a:fld>
            <a:endParaRPr lang="aa-ET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EDC460E-A229-4141-A5E1-1A73648B4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3015" y="1902501"/>
            <a:ext cx="485775" cy="4857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6D90042-A144-4C9F-B39A-E59B4EBF7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8465" y="3176142"/>
            <a:ext cx="485775" cy="48577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A3964FB-C783-4522-890A-9C80B0B1F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240" y="3176142"/>
            <a:ext cx="4596130" cy="3000821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{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"type"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GeometryCollection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"geometries"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[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{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"type"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"Point"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"coordinates"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40.0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},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{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"type"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LineString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"coordinates"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[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 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20.0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20.0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40.0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},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{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"type"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"Polygon"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"coordinates"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[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  [[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40.0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40.0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20.0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45.0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45.0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30.0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40.0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40.0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}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}</a:t>
            </a:r>
            <a:endParaRPr kumimoji="0" lang="en-DE" altLang="en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ource Code Pro Light" panose="020B0409030403020204" pitchFamily="49" charset="0"/>
              <a:ea typeface="Source Code Pro Light" panose="020B0409030403020204" pitchFamily="49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6FE2179-DBD6-4E74-990C-6CB23DB80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8790" y="1902501"/>
            <a:ext cx="5354351" cy="1061829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{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"type"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"Polygon"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"coordinates"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[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[[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35.0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45.0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45.0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15.0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40.0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20.0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35.0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]],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[[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20.0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30.0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35.0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35.0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30.0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20.0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20.0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30.0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}</a:t>
            </a:r>
            <a:endParaRPr kumimoji="0" lang="en-DE" altLang="en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ource Code Pro Light" panose="020B0409030403020204" pitchFamily="49" charset="0"/>
              <a:ea typeface="Source Code Pro Light" panose="020B04090304030202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15FF16-5459-4334-8506-1C67E4E8D3D7}"/>
              </a:ext>
            </a:extLst>
          </p:cNvPr>
          <p:cNvSpPr txBox="1"/>
          <p:nvPr/>
        </p:nvSpPr>
        <p:spPr>
          <a:xfrm rot="277632">
            <a:off x="7838320" y="1597556"/>
            <a:ext cx="3751767" cy="4490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200" b="1" dirty="0">
                <a:sym typeface="Wingdings" panose="05000000000000000000" pitchFamily="2" charset="2"/>
              </a:rPr>
              <a:t>First array</a:t>
            </a:r>
            <a:r>
              <a:rPr lang="en-US" sz="1200" dirty="0">
                <a:sym typeface="Wingdings" panose="05000000000000000000" pitchFamily="2" charset="2"/>
              </a:rPr>
              <a:t> of coordinates defines </a:t>
            </a:r>
            <a:r>
              <a:rPr lang="en-US" sz="1200" b="1" dirty="0">
                <a:sym typeface="Wingdings" panose="05000000000000000000" pitchFamily="2" charset="2"/>
              </a:rPr>
              <a:t>outer shape</a:t>
            </a:r>
            <a:r>
              <a:rPr lang="en-US" sz="1200" dirty="0">
                <a:sym typeface="Wingdings" panose="05000000000000000000" pitchFamily="2" charset="2"/>
              </a:rPr>
              <a:t> of polygon. </a:t>
            </a:r>
            <a:r>
              <a:rPr lang="en-US" sz="1200" b="1" dirty="0">
                <a:sym typeface="Wingdings" panose="05000000000000000000" pitchFamily="2" charset="2"/>
              </a:rPr>
              <a:t>Further arrays</a:t>
            </a:r>
            <a:r>
              <a:rPr lang="en-US" sz="1200" dirty="0">
                <a:sym typeface="Wingdings" panose="05000000000000000000" pitchFamily="2" charset="2"/>
              </a:rPr>
              <a:t> define </a:t>
            </a:r>
            <a:r>
              <a:rPr lang="en-US" sz="1200" b="1" dirty="0">
                <a:sym typeface="Wingdings" panose="05000000000000000000" pitchFamily="2" charset="2"/>
              </a:rPr>
              <a:t>holes</a:t>
            </a:r>
            <a:r>
              <a:rPr lang="en-US" sz="1200" dirty="0">
                <a:sym typeface="Wingdings" panose="05000000000000000000" pitchFamily="2" charset="2"/>
              </a:rPr>
              <a:t> in the outer shape.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39A919-2A06-415C-8FA8-087BA1EA35FB}"/>
              </a:ext>
            </a:extLst>
          </p:cNvPr>
          <p:cNvSpPr/>
          <p:nvPr/>
        </p:nvSpPr>
        <p:spPr>
          <a:xfrm>
            <a:off x="8810788" y="5869186"/>
            <a:ext cx="31013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sz="1400" dirty="0">
                <a:hlinkClick r:id="rId7"/>
              </a:rPr>
              <a:t>https://en.wikipedia.org/wiki/GeoJSON</a:t>
            </a:r>
            <a:r>
              <a:rPr lang="en-US" sz="1400" dirty="0"/>
              <a:t> 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324674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geo-space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Geo-JSON</a:t>
            </a:r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Standardized format</a:t>
            </a:r>
          </a:p>
          <a:p>
            <a:pPr lvl="1"/>
            <a:r>
              <a:rPr lang="en-US" dirty="0"/>
              <a:t>Supported by various libraries</a:t>
            </a:r>
            <a:br>
              <a:rPr lang="en-US" dirty="0"/>
            </a:br>
            <a:r>
              <a:rPr lang="en-US" dirty="0"/>
              <a:t>and frameworks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Redundancy in the data</a:t>
            </a:r>
          </a:p>
          <a:p>
            <a:pPr lvl="2"/>
            <a:r>
              <a:rPr lang="en-US" dirty="0"/>
              <a:t>Inconsistencies</a:t>
            </a:r>
          </a:p>
          <a:p>
            <a:pPr lvl="2"/>
            <a:r>
              <a:rPr lang="en-US" dirty="0"/>
              <a:t>Increased memory footprint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CC42-6736-466C-BAA3-A7CEEC868E1B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14</a:t>
            </a:fld>
            <a:endParaRPr lang="aa-E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056D36-293E-472A-B5CE-11EAC6EFF411}"/>
              </a:ext>
            </a:extLst>
          </p:cNvPr>
          <p:cNvSpPr/>
          <p:nvPr/>
        </p:nvSpPr>
        <p:spPr>
          <a:xfrm>
            <a:off x="6429724" y="5657334"/>
            <a:ext cx="485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>
                <a:hlinkClick r:id="rId3"/>
              </a:rPr>
              <a:t>http://opendatalab.de/projects/geojson-utilities/</a:t>
            </a:r>
            <a:r>
              <a:rPr lang="en-US" dirty="0"/>
              <a:t> 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FFCF6-2FB0-426D-BD11-06CAEDDBB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871" y="1523596"/>
            <a:ext cx="2355125" cy="3261360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BEA4B-35D6-41C1-94CD-78144B2B7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982" y="940319"/>
            <a:ext cx="3858805" cy="26573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4065B-12EE-4089-9E9C-6A769AF10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989" y="1771135"/>
            <a:ext cx="3451247" cy="388619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1B6F1D-AF49-400B-90E1-D25C0B47F1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325" y="2671932"/>
            <a:ext cx="3265750" cy="22207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329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Representing geo-space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Geo-JSON</a:t>
            </a:r>
          </a:p>
          <a:p>
            <a:r>
              <a:rPr lang="en-US" dirty="0"/>
              <a:t>Redundancy in the data</a:t>
            </a:r>
          </a:p>
          <a:p>
            <a:pPr lvl="1"/>
            <a:r>
              <a:rPr lang="en-US" dirty="0"/>
              <a:t>Shared boundaries of</a:t>
            </a:r>
            <a:br>
              <a:rPr lang="en-US" dirty="0"/>
            </a:br>
            <a:r>
              <a:rPr lang="en-US" dirty="0"/>
              <a:t>neighboring regions</a:t>
            </a:r>
            <a:br>
              <a:rPr lang="en-US" dirty="0"/>
            </a:br>
            <a:r>
              <a:rPr lang="en-US" dirty="0"/>
              <a:t>is stored twice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How can the redundancy problem be solved?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06B7-1833-4B9F-A428-617CBB1EB784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15</a:t>
            </a:fld>
            <a:endParaRPr lang="aa-E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1B6F1D-AF49-400B-90E1-D25C0B47F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050" y="715270"/>
            <a:ext cx="3265750" cy="22207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8" name="Callout: Line 17">
            <a:extLst>
              <a:ext uri="{FF2B5EF4-FFF2-40B4-BE49-F238E27FC236}">
                <a16:creationId xmlns:a16="http://schemas.microsoft.com/office/drawing/2014/main" id="{2D5183B7-3467-4D95-AA40-7046293198A9}"/>
              </a:ext>
            </a:extLst>
          </p:cNvPr>
          <p:cNvSpPr/>
          <p:nvPr/>
        </p:nvSpPr>
        <p:spPr>
          <a:xfrm>
            <a:off x="7183581" y="4191544"/>
            <a:ext cx="1939637" cy="364927"/>
          </a:xfrm>
          <a:prstGeom prst="borderCallout1">
            <a:avLst>
              <a:gd name="adj1" fmla="val 25346"/>
              <a:gd name="adj2" fmla="val -3301"/>
              <a:gd name="adj3" fmla="val -61194"/>
              <a:gd name="adj4" fmla="val -16788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Shared boundary</a:t>
            </a:r>
          </a:p>
        </p:txBody>
      </p:sp>
      <p:sp>
        <p:nvSpPr>
          <p:cNvPr id="19" name="Callout: Line 18">
            <a:extLst>
              <a:ext uri="{FF2B5EF4-FFF2-40B4-BE49-F238E27FC236}">
                <a16:creationId xmlns:a16="http://schemas.microsoft.com/office/drawing/2014/main" id="{646BF4C8-6FB4-425A-B726-FDE953C5CEE1}"/>
              </a:ext>
            </a:extLst>
          </p:cNvPr>
          <p:cNvSpPr/>
          <p:nvPr/>
        </p:nvSpPr>
        <p:spPr>
          <a:xfrm>
            <a:off x="9982200" y="3215936"/>
            <a:ext cx="1939637" cy="364927"/>
          </a:xfrm>
          <a:prstGeom prst="borderCallout1">
            <a:avLst>
              <a:gd name="adj1" fmla="val -24768"/>
              <a:gd name="adj2" fmla="val 11270"/>
              <a:gd name="adj3" fmla="val -219129"/>
              <a:gd name="adj4" fmla="val -8788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Shared boundary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A5EC502-5065-4E49-9A70-9F059BA30907}"/>
                  </a:ext>
                </a:extLst>
              </p14:cNvPr>
              <p14:cNvContentPartPr/>
              <p14:nvPr/>
            </p14:nvContentPartPr>
            <p14:xfrm>
              <a:off x="4326633" y="1758644"/>
              <a:ext cx="3365640" cy="30628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A5EC502-5065-4E49-9A70-9F059BA309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7633" y="1749644"/>
                <a:ext cx="3383280" cy="30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2A84C7E-0420-49B4-937F-DF2DF2D7C7FC}"/>
                  </a:ext>
                </a:extLst>
              </p14:cNvPr>
              <p14:cNvContentPartPr/>
              <p14:nvPr/>
            </p14:nvContentPartPr>
            <p14:xfrm>
              <a:off x="5434120" y="2590357"/>
              <a:ext cx="1173600" cy="11955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2A84C7E-0420-49B4-937F-DF2DF2D7C7F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5120" y="2581717"/>
                <a:ext cx="1191240" cy="12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58B710A-326C-4E0D-849E-687DAD086163}"/>
                  </a:ext>
                </a:extLst>
              </p14:cNvPr>
              <p14:cNvContentPartPr/>
              <p14:nvPr/>
            </p14:nvContentPartPr>
            <p14:xfrm>
              <a:off x="5340520" y="2609797"/>
              <a:ext cx="1470960" cy="1512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58B710A-326C-4E0D-849E-687DAD08616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31520" y="2600797"/>
                <a:ext cx="1488600" cy="153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673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geo-space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Topo-JSON</a:t>
            </a:r>
          </a:p>
          <a:p>
            <a:r>
              <a:rPr lang="en-US" dirty="0"/>
              <a:t>Redundancy-free </a:t>
            </a:r>
            <a:r>
              <a:rPr lang="en-US" b="1" dirty="0"/>
              <a:t>topological</a:t>
            </a:r>
            <a:r>
              <a:rPr lang="en-US" dirty="0"/>
              <a:t> definition</a:t>
            </a:r>
          </a:p>
          <a:p>
            <a:pPr lvl="1"/>
            <a:r>
              <a:rPr lang="en-US" dirty="0"/>
              <a:t>Geometry partitioned into line</a:t>
            </a:r>
            <a:br>
              <a:rPr lang="en-US" dirty="0"/>
            </a:br>
            <a:r>
              <a:rPr lang="en-US" dirty="0"/>
              <a:t>segments, so-called </a:t>
            </a:r>
            <a:r>
              <a:rPr lang="en-US" i="1" dirty="0"/>
              <a:t>arcs</a:t>
            </a:r>
          </a:p>
          <a:p>
            <a:pPr lvl="1"/>
            <a:r>
              <a:rPr lang="en-US" dirty="0"/>
              <a:t>Arcs correspond to</a:t>
            </a:r>
            <a:br>
              <a:rPr lang="en-US" dirty="0"/>
            </a:br>
            <a:r>
              <a:rPr lang="en-US" dirty="0"/>
              <a:t>shared boundaries</a:t>
            </a:r>
          </a:p>
          <a:p>
            <a:pPr lvl="1"/>
            <a:r>
              <a:rPr lang="en-US" dirty="0"/>
              <a:t>Geometric primitives defined as</a:t>
            </a:r>
            <a:br>
              <a:rPr lang="en-US" dirty="0"/>
            </a:br>
            <a:r>
              <a:rPr lang="en-US" dirty="0"/>
              <a:t>list of arc references</a:t>
            </a:r>
            <a:br>
              <a:rPr lang="en-US" dirty="0"/>
            </a:br>
            <a:r>
              <a:rPr lang="en-US" dirty="0"/>
              <a:t>( “-” indicates inverse direction)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1F4D-14A2-4A95-9EA2-F65C6941131E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16</a:t>
            </a:fld>
            <a:endParaRPr lang="aa-E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EB54C-79A6-417A-90F5-97D417BF7E6C}"/>
              </a:ext>
            </a:extLst>
          </p:cNvPr>
          <p:cNvSpPr/>
          <p:nvPr/>
        </p:nvSpPr>
        <p:spPr>
          <a:xfrm>
            <a:off x="1483648" y="5438894"/>
            <a:ext cx="3757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>
                <a:hlinkClick r:id="rId3"/>
              </a:rPr>
              <a:t>https://bost.ocks.org/mike/topology/</a:t>
            </a:r>
            <a:r>
              <a:rPr lang="en-US" dirty="0"/>
              <a:t> </a:t>
            </a:r>
          </a:p>
          <a:p>
            <a:endParaRPr lang="en-D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447F0C-BEE0-4A2A-A597-BE9E8D55F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7048" y="2228141"/>
            <a:ext cx="5792206" cy="35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69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geo-space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Topo-JSON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5346-1E4E-4126-91A1-25EF904C127D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17</a:t>
            </a:fld>
            <a:endParaRPr lang="aa-ET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FDCE47C2-6410-4971-8DA6-DB503AA59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037" y="2576945"/>
            <a:ext cx="3957823" cy="2990660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F58A8759-B38E-4954-B18E-A9D5EADC6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8367" y="1416536"/>
            <a:ext cx="6306588" cy="493981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{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type"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"Topology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"transform"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:{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"scale"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"translate"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},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"objects"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:{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"two-squares"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:{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"type"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GeometryCollection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"geometries"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:[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  {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"type"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"Polygon"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"arcs"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:[[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]],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"properties"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{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"name"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Left_Polygon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}},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  {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"type"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"Polygon"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"arcs"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:[[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2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-1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]],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"properties"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{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"name"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Right_Polygon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}}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},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"one-line"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{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"type"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GeometryCollection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"geometries"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:[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  {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"type"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LineString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"arcs"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3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"properties"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:{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"name"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Under_LineString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}}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},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"two-places"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:{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"type"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GeometryCollection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"geometries"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:[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  {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type"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"Point"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"coordinates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"properties"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:{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"name"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Origine_Point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}},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  {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type"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"Point"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"coordinates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-1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"properties"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:{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"name"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 err="1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Under_Point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67D17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}}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  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}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},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"arcs"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: [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[[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2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-2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]],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[[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-1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2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]],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[[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2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1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-2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-1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]],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  [[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-1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],[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2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,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0</a:t>
            </a: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]]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  ]</a:t>
            </a:r>
            <a:b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</a:br>
            <a:r>
              <a:rPr kumimoji="0" lang="en-DE" altLang="en-DE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 Light" panose="020B0409030403020204" pitchFamily="49" charset="0"/>
                <a:ea typeface="Source Code Pro Light" panose="020B0409030403020204" pitchFamily="49" charset="0"/>
              </a:rPr>
              <a:t>}</a:t>
            </a:r>
            <a:endParaRPr kumimoji="0" lang="en-DE" altLang="en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ource Code Pro Light" panose="020B0409030403020204" pitchFamily="49" charset="0"/>
              <a:ea typeface="Source Code Pro Light" panose="020B0409030403020204" pitchFamily="49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ECA5EC-D6F9-4CC0-ADFC-CEDBDF6EEA57}"/>
              </a:ext>
            </a:extLst>
          </p:cNvPr>
          <p:cNvSpPr/>
          <p:nvPr/>
        </p:nvSpPr>
        <p:spPr>
          <a:xfrm>
            <a:off x="8414747" y="5739402"/>
            <a:ext cx="31013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sz="1400" dirty="0">
                <a:hlinkClick r:id="rId5"/>
              </a:rPr>
              <a:t>https://en.wikipedia.org/wiki/GeoJSON</a:t>
            </a:r>
            <a:r>
              <a:rPr lang="en-US" sz="1400" dirty="0"/>
              <a:t> </a:t>
            </a:r>
            <a:endParaRPr lang="en-DE" sz="1400" dirty="0"/>
          </a:p>
        </p:txBody>
      </p:sp>
      <p:sp>
        <p:nvSpPr>
          <p:cNvPr id="24" name="Callout: Line 23">
            <a:extLst>
              <a:ext uri="{FF2B5EF4-FFF2-40B4-BE49-F238E27FC236}">
                <a16:creationId xmlns:a16="http://schemas.microsoft.com/office/drawing/2014/main" id="{3948728A-6F61-4E60-9CC7-55FBC7D12182}"/>
              </a:ext>
            </a:extLst>
          </p:cNvPr>
          <p:cNvSpPr/>
          <p:nvPr/>
        </p:nvSpPr>
        <p:spPr>
          <a:xfrm>
            <a:off x="2304012" y="5758899"/>
            <a:ext cx="2743200" cy="507758"/>
          </a:xfrm>
          <a:prstGeom prst="borderCallout1">
            <a:avLst>
              <a:gd name="adj1" fmla="val 15341"/>
              <a:gd name="adj2" fmla="val 102718"/>
              <a:gd name="adj3" fmla="val -39934"/>
              <a:gd name="adj4" fmla="val 115156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First coordinate is absolute, following coordinates are relative</a:t>
            </a:r>
          </a:p>
        </p:txBody>
      </p:sp>
      <p:sp>
        <p:nvSpPr>
          <p:cNvPr id="25" name="Callout: Line 24">
            <a:extLst>
              <a:ext uri="{FF2B5EF4-FFF2-40B4-BE49-F238E27FC236}">
                <a16:creationId xmlns:a16="http://schemas.microsoft.com/office/drawing/2014/main" id="{3813C56C-617B-498E-AB11-FBFB930E0C71}"/>
              </a:ext>
            </a:extLst>
          </p:cNvPr>
          <p:cNvSpPr/>
          <p:nvPr/>
        </p:nvSpPr>
        <p:spPr>
          <a:xfrm>
            <a:off x="8216899" y="3320848"/>
            <a:ext cx="2908301" cy="307777"/>
          </a:xfrm>
          <a:prstGeom prst="borderCallout1">
            <a:avLst>
              <a:gd name="adj1" fmla="val 15341"/>
              <a:gd name="adj2" fmla="val -1571"/>
              <a:gd name="adj3" fmla="val -60566"/>
              <a:gd name="adj4" fmla="val -10627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“-” indicates inverse direction of arc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geo-space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Fundamental options for representing geo-space</a:t>
            </a:r>
          </a:p>
          <a:p>
            <a:r>
              <a:rPr lang="en-US" dirty="0"/>
              <a:t>2D maps</a:t>
            </a:r>
          </a:p>
          <a:p>
            <a:pPr lvl="1"/>
            <a:r>
              <a:rPr lang="en-US" dirty="0"/>
              <a:t>Represent latitude and longitude</a:t>
            </a:r>
          </a:p>
          <a:p>
            <a:r>
              <a:rPr lang="en-US" dirty="0"/>
              <a:t>3D terrain rendering and globes</a:t>
            </a:r>
          </a:p>
          <a:p>
            <a:pPr lvl="1"/>
            <a:r>
              <a:rPr lang="en-US" dirty="0"/>
              <a:t>Represent latitude, longitude, and elevation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AA53-6247-4693-914A-68F9DD457E9B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18</a:t>
            </a:fld>
            <a:endParaRPr lang="aa-E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4D8952-1DD4-4987-BA3A-C484ECEC230E}"/>
              </a:ext>
            </a:extLst>
          </p:cNvPr>
          <p:cNvSpPr/>
          <p:nvPr/>
        </p:nvSpPr>
        <p:spPr>
          <a:xfrm>
            <a:off x="7536765" y="5004309"/>
            <a:ext cx="4254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200" dirty="0">
                <a:hlinkClick r:id="rId3"/>
              </a:rPr>
              <a:t>https://sandcastle.cesium.com/?src=Custom%20DataSource.html</a:t>
            </a:r>
            <a:r>
              <a:rPr lang="en-US" sz="1200" dirty="0"/>
              <a:t> </a:t>
            </a:r>
            <a:endParaRPr lang="en-DE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172E77-D817-4992-B879-54FB70FF0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720" y="2479614"/>
            <a:ext cx="3686591" cy="25246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683F33F-D3C0-4D9E-91F7-DAFE63318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4392" y="4260260"/>
            <a:ext cx="6093778" cy="17995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680B61-7A9C-4E32-89AF-3423C5808354}"/>
              </a:ext>
            </a:extLst>
          </p:cNvPr>
          <p:cNvSpPr/>
          <p:nvPr/>
        </p:nvSpPr>
        <p:spPr>
          <a:xfrm>
            <a:off x="1324392" y="6059765"/>
            <a:ext cx="2943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By Steve </a:t>
            </a:r>
            <a:r>
              <a:rPr lang="en-US" sz="1400" dirty="0" err="1"/>
              <a:t>Dübel</a:t>
            </a:r>
            <a:r>
              <a:rPr lang="en-US" sz="1400" dirty="0"/>
              <a:t>. Licensed under </a:t>
            </a:r>
            <a:r>
              <a:rPr lang="en-US" sz="1400" dirty="0">
                <a:hlinkClick r:id="rId7"/>
              </a:rPr>
              <a:t>CC BY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5520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geo-space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Fundamental options for representing geo-space</a:t>
                </a:r>
              </a:p>
              <a:p>
                <a:r>
                  <a:rPr lang="en-US" dirty="0"/>
                  <a:t>Representing geo-space often involves </a:t>
                </a:r>
                <a:r>
                  <a:rPr lang="en-US" b="1" dirty="0"/>
                  <a:t>cartographic projection</a:t>
                </a:r>
              </a:p>
              <a:p>
                <a:pPr lvl="1"/>
                <a:r>
                  <a:rPr lang="en-US" dirty="0"/>
                  <a:t>Polar geographic coordinates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) must be projected to</a:t>
                </a:r>
                <a:br>
                  <a:rPr lang="en-US" dirty="0"/>
                </a:br>
                <a:r>
                  <a:rPr lang="en-US" dirty="0"/>
                  <a:t>Cartesian display coordinates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Earth’s properties should be preserved</a:t>
                </a:r>
              </a:p>
              <a:p>
                <a:pPr lvl="2"/>
                <a:r>
                  <a:rPr lang="en-US" dirty="0"/>
                  <a:t>Area</a:t>
                </a:r>
              </a:p>
              <a:p>
                <a:pPr lvl="2"/>
                <a:r>
                  <a:rPr lang="en-US" dirty="0"/>
                  <a:t>Shape</a:t>
                </a:r>
              </a:p>
              <a:p>
                <a:pPr lvl="2"/>
                <a:r>
                  <a:rPr lang="en-US" dirty="0"/>
                  <a:t>Direction</a:t>
                </a:r>
              </a:p>
              <a:p>
                <a:pPr lvl="2"/>
                <a:r>
                  <a:rPr lang="en-US" dirty="0"/>
                  <a:t>Distance</a:t>
                </a:r>
              </a:p>
              <a:p>
                <a:pPr lvl="1"/>
                <a:r>
                  <a:rPr lang="en-US" dirty="0"/>
                  <a:t>Because there is no optimal solution, different cartographic projections</a:t>
                </a:r>
                <a:br>
                  <a:rPr lang="en-US" dirty="0"/>
                </a:br>
                <a:r>
                  <a:rPr lang="en-US" dirty="0"/>
                  <a:t>make different compromises </a:t>
                </a:r>
                <a:r>
                  <a:rPr lang="en-US" sz="1800" dirty="0"/>
                  <a:t>(</a:t>
                </a:r>
                <a:r>
                  <a:rPr lang="en-US" sz="1800" dirty="0">
                    <a:hlinkClick r:id="rId3"/>
                  </a:rPr>
                  <a:t>https://en.wikipedia.org/wiki/List_of_map_projections</a:t>
                </a:r>
                <a:r>
                  <a:rPr lang="en-US" sz="1800" dirty="0"/>
                  <a:t>)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33C8-3EBD-4ACB-BA22-31710CE73D75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70649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deal with space: Learn about data with spatial dependencies</a:t>
            </a:r>
          </a:p>
          <a:p>
            <a:r>
              <a:rPr lang="en-US" dirty="0"/>
              <a:t>How to visualize data with a spatial frame of reference: Learn visualization techniques for geo-spatial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7C4E-8CA1-4552-BD30-709CBC507471}" type="datetime1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57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geo-space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Map projections</a:t>
            </a:r>
          </a:p>
          <a:p>
            <a:r>
              <a:rPr lang="en-US" dirty="0"/>
              <a:t>Mercator</a:t>
            </a:r>
          </a:p>
          <a:p>
            <a:r>
              <a:rPr lang="en-US" dirty="0"/>
              <a:t>Equirectangular</a:t>
            </a:r>
          </a:p>
          <a:p>
            <a:r>
              <a:rPr lang="en-US" dirty="0"/>
              <a:t>Natural Earth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D79F-2BF5-4464-B5DE-9543ADAC1930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20</a:t>
            </a:fld>
            <a:endParaRPr lang="aa-ET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2518C98-B820-48C9-BB95-14781D96C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3267" y="1515152"/>
            <a:ext cx="4243133" cy="21215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5A89E4E-2221-40CF-A579-045B54E31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1712" y="1515152"/>
            <a:ext cx="3725333" cy="372533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7BDEB1E-7CEF-43FC-9CA7-82787E6CC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76710" y="4010458"/>
            <a:ext cx="4159690" cy="2166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CA4E0E-7721-4E78-B46E-A26262C9A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728" y="4137707"/>
            <a:ext cx="1762257" cy="1762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6C6CD5-727A-46E5-BA0A-015B44E07191}"/>
              </a:ext>
            </a:extLst>
          </p:cNvPr>
          <p:cNvSpPr/>
          <p:nvPr/>
        </p:nvSpPr>
        <p:spPr>
          <a:xfrm>
            <a:off x="1331728" y="5899964"/>
            <a:ext cx="40891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sz="1200" dirty="0">
                <a:hlinkClick r:id="rId10"/>
              </a:rPr>
              <a:t>https://commons.wikimedia.org/wiki/File:Worlds_animate.gif</a:t>
            </a:r>
            <a:r>
              <a:rPr lang="en-US" sz="1200" dirty="0"/>
              <a:t> 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808434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geo-space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Map projections</a:t>
            </a:r>
          </a:p>
          <a:p>
            <a:r>
              <a:rPr lang="en-US" dirty="0" err="1"/>
              <a:t>Myriahedral</a:t>
            </a:r>
            <a:r>
              <a:rPr lang="en-US" dirty="0"/>
              <a:t> projections (</a:t>
            </a:r>
            <a:r>
              <a:rPr lang="en-US" dirty="0">
                <a:hlinkClick r:id="rId3"/>
              </a:rPr>
              <a:t>van </a:t>
            </a:r>
            <a:r>
              <a:rPr lang="en-US" dirty="0" err="1">
                <a:hlinkClick r:id="rId3"/>
              </a:rPr>
              <a:t>Wijk</a:t>
            </a:r>
            <a:r>
              <a:rPr lang="en-US" dirty="0">
                <a:hlinkClick r:id="rId3"/>
              </a:rPr>
              <a:t>, 2008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EB1E-6D82-4092-8F8A-A3E0FA0D5D73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21</a:t>
            </a:fld>
            <a:endParaRPr lang="aa-E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6BECBA-9480-4B70-895F-43DC379E4DB9}"/>
              </a:ext>
            </a:extLst>
          </p:cNvPr>
          <p:cNvSpPr/>
          <p:nvPr/>
        </p:nvSpPr>
        <p:spPr>
          <a:xfrm>
            <a:off x="3891194" y="5411402"/>
            <a:ext cx="440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MMono10-Regular"/>
                <a:hlinkClick r:id="rId4"/>
              </a:rPr>
              <a:t>https://philogb.github.io/page/myriahedral/</a:t>
            </a:r>
            <a:r>
              <a:rPr lang="en-US" dirty="0">
                <a:latin typeface="LMMono10-Regular"/>
              </a:rPr>
              <a:t> </a:t>
            </a:r>
            <a:endParaRPr lang="en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9B4FBF-5603-4607-8328-987D281F9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3" y="3141310"/>
            <a:ext cx="11245849" cy="22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50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geo-space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Geo-spatial phenomena can occur at different and even varying scales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What is the consequence for the</a:t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representation of the geo-space?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representation of the geo-space must be scalable</a:t>
            </a:r>
          </a:p>
          <a:p>
            <a:pPr lvl="1"/>
            <a:r>
              <a:rPr lang="en-US" dirty="0"/>
              <a:t>Show details at fine scale</a:t>
            </a:r>
          </a:p>
          <a:p>
            <a:pPr lvl="1"/>
            <a:r>
              <a:rPr lang="en-US" dirty="0"/>
              <a:t>Show basic properties at coarse scale</a:t>
            </a:r>
          </a:p>
          <a:p>
            <a:r>
              <a:rPr lang="en-US" dirty="0"/>
              <a:t>Question: How to adapt the representation to different scales?</a:t>
            </a:r>
          </a:p>
          <a:p>
            <a:r>
              <a:rPr lang="en-US" dirty="0"/>
              <a:t>Answer: </a:t>
            </a:r>
            <a:r>
              <a:rPr lang="en-US" b="1" dirty="0"/>
              <a:t>Cartographic generalization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CB147-0B50-4EBF-B8D7-15577E39F1D6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73098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geo-space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Cartographic generalization</a:t>
            </a:r>
          </a:p>
          <a:p>
            <a:r>
              <a:rPr lang="en-US" dirty="0"/>
              <a:t>Abstract spatial information at a </a:t>
            </a:r>
            <a:r>
              <a:rPr lang="en-US" b="1" dirty="0"/>
              <a:t>high</a:t>
            </a:r>
            <a:r>
              <a:rPr lang="en-US" dirty="0"/>
              <a:t> level of detail to</a:t>
            </a:r>
            <a:br>
              <a:rPr lang="en-US" dirty="0"/>
            </a:br>
            <a:r>
              <a:rPr lang="en-US" dirty="0"/>
              <a:t>information that can be rendered on a map at a </a:t>
            </a:r>
            <a:r>
              <a:rPr lang="en-US" b="1" dirty="0"/>
              <a:t>lower</a:t>
            </a:r>
            <a:r>
              <a:rPr lang="en-US" dirty="0"/>
              <a:t> level of detail</a:t>
            </a:r>
          </a:p>
          <a:p>
            <a:r>
              <a:rPr lang="en-US" dirty="0"/>
              <a:t>Various operators to reduce maps at lower levels of detail</a:t>
            </a:r>
          </a:p>
          <a:p>
            <a:pPr lvl="1"/>
            <a:r>
              <a:rPr lang="en-US" dirty="0"/>
              <a:t>Filter out smaller objects</a:t>
            </a:r>
          </a:p>
          <a:p>
            <a:pPr lvl="1"/>
            <a:r>
              <a:rPr lang="en-US" dirty="0"/>
              <a:t>Simplification geometries</a:t>
            </a:r>
          </a:p>
          <a:p>
            <a:pPr lvl="1"/>
            <a:r>
              <a:rPr lang="en-US" dirty="0"/>
              <a:t>Aggregation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Here we look at the example of </a:t>
            </a:r>
            <a:r>
              <a:rPr lang="en-US" b="1" dirty="0"/>
              <a:t>simplification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256-7F35-4CF4-A53F-FA8239E323D7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770114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geo-space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Cartographic generalization</a:t>
                </a:r>
              </a:p>
              <a:p>
                <a:pPr lvl="1"/>
                <a:r>
                  <a:rPr lang="en-US" dirty="0"/>
                  <a:t>Simplification of cartographic features via the Douglas-</a:t>
                </a:r>
                <a:r>
                  <a:rPr lang="en-US" dirty="0" err="1"/>
                  <a:t>Peucker</a:t>
                </a:r>
                <a:r>
                  <a:rPr lang="en-US" dirty="0"/>
                  <a:t> algorithm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dirty="0"/>
                  <a:t>Start with first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last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i="1" dirty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dirty="0"/>
                  <a:t>Find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with maximum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br>
                  <a:rPr lang="en-US" dirty="0"/>
                </a:br>
                <a:r>
                  <a:rPr lang="en-US" dirty="0"/>
                  <a:t>to line segment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𝑓𝑙</m:t>
                        </m:r>
                      </m:e>
                    </m:bar>
                  </m:oMath>
                </a14:m>
                <a:endParaRPr lang="en-US" dirty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dirty="0"/>
                  <a:t>Check </a:t>
                </a:r>
              </a:p>
              <a:p>
                <a:pPr marL="1828800" lvl="3" indent="-457200">
                  <a:buFont typeface="+mj-lt"/>
                  <a:buAutoNum type="arabi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all other points between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can be discarded</a:t>
                </a:r>
              </a:p>
              <a:p>
                <a:pPr marL="1828800" lvl="3" indent="-457200">
                  <a:buFont typeface="+mj-lt"/>
                  <a:buAutoNum type="arabi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keep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proceed recursively </a:t>
                </a:r>
                <a:br>
                  <a:rPr lang="en-US" dirty="0"/>
                </a:br>
                <a:r>
                  <a:rPr lang="en-US" dirty="0"/>
                  <a:t>with step 1. for the coordinates between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 b="-29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0E1C-0738-40AF-99E0-B068B9152011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24</a:t>
            </a:fld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8C87C7-FEDF-48AF-9E8B-23AB8B1EE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3286919"/>
            <a:ext cx="4495800" cy="14287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7CEDBA-A8BA-4B2C-9A90-2A94CFEB6C3C}"/>
              </a:ext>
            </a:extLst>
          </p:cNvPr>
          <p:cNvSpPr/>
          <p:nvPr/>
        </p:nvSpPr>
        <p:spPr>
          <a:xfrm>
            <a:off x="7029450" y="4712106"/>
            <a:ext cx="4730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https://commons.wikimedia.org/wiki/File:Douglas-Peucker_animated.gif</a:t>
            </a:r>
            <a:r>
              <a:rPr lang="en-US" sz="1200" dirty="0"/>
              <a:t> 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318570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geo-space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Cartographic generalization</a:t>
            </a:r>
          </a:p>
          <a:p>
            <a:pPr lvl="1"/>
            <a:r>
              <a:rPr lang="en-US" dirty="0"/>
              <a:t>Simplification results for </a:t>
            </a:r>
            <a:r>
              <a:rPr lang="en-US" dirty="0" err="1"/>
              <a:t>GeoJSON</a:t>
            </a:r>
            <a:r>
              <a:rPr lang="en-US" dirty="0"/>
              <a:t> data generated with </a:t>
            </a:r>
            <a:r>
              <a:rPr lang="en-US" dirty="0">
                <a:hlinkClick r:id="rId3"/>
              </a:rPr>
              <a:t>https://mapshaper.org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Percentages represent roughly the reduction rate of the data</a:t>
            </a:r>
            <a:endParaRPr lang="en-DE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50131-8B54-4300-B1BB-EF78515F1AC6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25</a:t>
            </a:fld>
            <a:endParaRPr lang="aa-E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0D03E74-BF20-4399-9012-1F3A15368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650" y="3485755"/>
            <a:ext cx="3290711" cy="229115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67D31FC-C3EF-4478-A5E7-8741C0ACD3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05611" y="3485754"/>
            <a:ext cx="3278937" cy="229115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367D6A4-8AC3-4BA2-907D-B4D8FC769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45252" y="3485713"/>
            <a:ext cx="3278937" cy="22665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9679EB-A256-49C5-9998-546C73C7ED30}"/>
              </a:ext>
            </a:extLst>
          </p:cNvPr>
          <p:cNvSpPr txBox="1"/>
          <p:nvPr/>
        </p:nvSpPr>
        <p:spPr>
          <a:xfrm>
            <a:off x="1991783" y="582788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100%</a:t>
            </a:r>
            <a:endParaRPr lang="en-D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1D8036-E43F-4705-A699-A864323C347A}"/>
              </a:ext>
            </a:extLst>
          </p:cNvPr>
          <p:cNvSpPr txBox="1"/>
          <p:nvPr/>
        </p:nvSpPr>
        <p:spPr>
          <a:xfrm>
            <a:off x="5953172" y="582788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</a:t>
            </a:r>
            <a:endParaRPr lang="en-D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14D96-3401-46AF-830D-AB4B44226BCE}"/>
              </a:ext>
            </a:extLst>
          </p:cNvPr>
          <p:cNvSpPr txBox="1"/>
          <p:nvPr/>
        </p:nvSpPr>
        <p:spPr>
          <a:xfrm>
            <a:off x="9692813" y="582788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10%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107246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visualization strategies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Visualizing geo-spatial data requires:</a:t>
            </a:r>
          </a:p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Representing geo-space</a:t>
            </a:r>
          </a:p>
          <a:p>
            <a:r>
              <a:rPr lang="en-US" b="1" dirty="0"/>
              <a:t>Representing data in geo-space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CBC3B-A85F-4C98-A66E-C808F15C449A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090385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visualizing geo-spatial data attributes A, the key goal is to communicate their relationship to space S</a:t>
            </a:r>
          </a:p>
          <a:p>
            <a:r>
              <a:rPr lang="en-US" dirty="0"/>
              <a:t>We deal with two questions: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How to combine S and A?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Draw S and A in 2D or 3D?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2635-6309-404C-A656-487457E0F848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27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421764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1. How to combine S and A?</a:t>
            </a:r>
          </a:p>
          <a:p>
            <a:r>
              <a:rPr lang="en-US" i="1" dirty="0"/>
              <a:t>Direct visualization</a:t>
            </a:r>
          </a:p>
          <a:p>
            <a:pPr lvl="1"/>
            <a:r>
              <a:rPr lang="en-US" dirty="0"/>
              <a:t>Embed A directly in S</a:t>
            </a:r>
          </a:p>
          <a:p>
            <a:pPr lvl="1"/>
            <a:r>
              <a:rPr lang="en-US" dirty="0"/>
              <a:t>Examples</a:t>
            </a:r>
          </a:p>
          <a:p>
            <a:pPr lvl="2"/>
            <a:r>
              <a:rPr lang="en-US" dirty="0"/>
              <a:t>Univariate </a:t>
            </a:r>
            <a:r>
              <a:rPr lang="en-US" b="1" dirty="0"/>
              <a:t>choropleth maps</a:t>
            </a:r>
          </a:p>
          <a:p>
            <a:pPr lvl="2"/>
            <a:r>
              <a:rPr lang="en-US" dirty="0"/>
              <a:t>Multivariate </a:t>
            </a:r>
            <a:r>
              <a:rPr lang="en-US" b="1" dirty="0"/>
              <a:t>glyphs</a:t>
            </a:r>
            <a:r>
              <a:rPr lang="en-US" dirty="0"/>
              <a:t> on maps</a:t>
            </a:r>
          </a:p>
          <a:p>
            <a:r>
              <a:rPr lang="en-US" i="1" dirty="0"/>
              <a:t>Indirect visualization</a:t>
            </a:r>
          </a:p>
          <a:p>
            <a:pPr lvl="1"/>
            <a:r>
              <a:rPr lang="en-US" dirty="0"/>
              <a:t>Show A and S in distinct, but visually linked views</a:t>
            </a:r>
          </a:p>
          <a:p>
            <a:pPr lvl="1"/>
            <a:r>
              <a:rPr lang="en-US" dirty="0"/>
              <a:t>Examples</a:t>
            </a:r>
          </a:p>
          <a:p>
            <a:pPr lvl="2"/>
            <a:r>
              <a:rPr lang="en-US" b="1" dirty="0"/>
              <a:t>Interactive highlighting</a:t>
            </a:r>
          </a:p>
          <a:p>
            <a:pPr lvl="2"/>
            <a:r>
              <a:rPr lang="en-US" b="1" dirty="0"/>
              <a:t>Probes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7D980-4239-4604-B2A1-AAE36F3A0ABF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28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3827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E5A68F-8A9C-456D-98D4-DF0BFF56F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86" y="1516928"/>
            <a:ext cx="5662583" cy="39725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8503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1. How to combine S and A?</a:t>
            </a:r>
          </a:p>
          <a:p>
            <a:r>
              <a:rPr lang="en-US" dirty="0"/>
              <a:t>Direct visualization: Univariate </a:t>
            </a:r>
            <a:r>
              <a:rPr lang="en-US" b="1" dirty="0"/>
              <a:t>choropleth maps</a:t>
            </a:r>
          </a:p>
          <a:p>
            <a:pPr lvl="1"/>
            <a:r>
              <a:rPr lang="en-US" dirty="0"/>
              <a:t>Color-code (see Lecture 4) each region</a:t>
            </a:r>
            <a:br>
              <a:rPr lang="en-US" dirty="0"/>
            </a:br>
            <a:r>
              <a:rPr lang="en-US" dirty="0"/>
              <a:t>according to geo-spatial data attribute</a:t>
            </a:r>
          </a:p>
          <a:p>
            <a:pPr lvl="1"/>
            <a:r>
              <a:rPr lang="en-US" dirty="0"/>
              <a:t>Pros:</a:t>
            </a:r>
          </a:p>
          <a:p>
            <a:pPr lvl="2"/>
            <a:r>
              <a:rPr lang="en-US" dirty="0"/>
              <a:t>Intuitive, easy-to-interpret</a:t>
            </a:r>
            <a:br>
              <a:rPr lang="en-US" dirty="0"/>
            </a:br>
            <a:r>
              <a:rPr lang="en-US" dirty="0"/>
              <a:t>representation</a:t>
            </a:r>
          </a:p>
          <a:p>
            <a:pPr lvl="2"/>
            <a:r>
              <a:rPr lang="en-US" dirty="0"/>
              <a:t>Standard tools available</a:t>
            </a:r>
          </a:p>
          <a:p>
            <a:pPr lvl="1"/>
            <a:r>
              <a:rPr lang="en-US" dirty="0"/>
              <a:t>Cons:</a:t>
            </a:r>
          </a:p>
          <a:p>
            <a:pPr lvl="2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What are cons here?</a:t>
            </a:r>
          </a:p>
          <a:p>
            <a:pPr lvl="2"/>
            <a:r>
              <a:rPr lang="en-US" dirty="0"/>
              <a:t>Represents only a single data value per spatial region</a:t>
            </a:r>
          </a:p>
          <a:p>
            <a:pPr lvl="2"/>
            <a:r>
              <a:rPr lang="en-US" dirty="0"/>
              <a:t>Size of region influences perception of colors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4CCCB-E9CA-41FA-B97F-F08A134A561C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29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51633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Visualization of geo-spatial data</a:t>
            </a:r>
          </a:p>
          <a:p>
            <a:pPr lvl="1"/>
            <a:r>
              <a:rPr lang="en-US" dirty="0"/>
              <a:t>Geographic space and geo-spatial data</a:t>
            </a:r>
          </a:p>
          <a:p>
            <a:pPr lvl="1"/>
            <a:r>
              <a:rPr lang="en-US" dirty="0"/>
              <a:t>General visualization strategies</a:t>
            </a:r>
          </a:p>
          <a:p>
            <a:pPr lvl="2"/>
            <a:r>
              <a:rPr lang="en-US" dirty="0"/>
              <a:t>Representing geo-space</a:t>
            </a:r>
          </a:p>
          <a:p>
            <a:pPr lvl="2"/>
            <a:r>
              <a:rPr lang="en-US" dirty="0"/>
              <a:t>Representing data in geo-space</a:t>
            </a:r>
          </a:p>
          <a:p>
            <a:pPr lvl="1"/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</a:t>
            </a:r>
            <a:br>
              <a:rPr lang="en-US" dirty="0"/>
            </a:br>
            <a:r>
              <a:rPr lang="en-US" dirty="0"/>
              <a:t>data (S and 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DC91-EF55-4623-AC5A-150E667ADC22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A875A1-F8C9-4852-8CC1-B1DEE489C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4999" y="3088362"/>
            <a:ext cx="5789714" cy="2253714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AFDCA021-221B-43EB-87CC-C02D56EB3FC3}"/>
              </a:ext>
            </a:extLst>
          </p:cNvPr>
          <p:cNvSpPr/>
          <p:nvPr/>
        </p:nvSpPr>
        <p:spPr>
          <a:xfrm rot="3880088">
            <a:off x="10609885" y="3586789"/>
            <a:ext cx="274320" cy="48463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56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6BBF5F-E0D5-4683-A51F-B21127E37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951" y="2333812"/>
            <a:ext cx="4663786" cy="3250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8503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1. How to combine S and A?</a:t>
            </a:r>
          </a:p>
          <a:p>
            <a:r>
              <a:rPr lang="en-US" dirty="0"/>
              <a:t>Direct visualization: Multivariate </a:t>
            </a:r>
            <a:r>
              <a:rPr lang="en-US" b="1" dirty="0"/>
              <a:t>glyphs</a:t>
            </a:r>
            <a:r>
              <a:rPr lang="en-US" dirty="0"/>
              <a:t> on maps</a:t>
            </a:r>
          </a:p>
          <a:p>
            <a:pPr lvl="1"/>
            <a:r>
              <a:rPr lang="en-US" dirty="0"/>
              <a:t>Encode multivariate data as glyph (see Lecture 5)</a:t>
            </a:r>
          </a:p>
          <a:p>
            <a:pPr lvl="1"/>
            <a:r>
              <a:rPr lang="en-US" dirty="0"/>
              <a:t>Per spatial reference, place glyph directly on map</a:t>
            </a:r>
          </a:p>
          <a:p>
            <a:pPr lvl="1"/>
            <a:r>
              <a:rPr lang="en-US" dirty="0"/>
              <a:t>Pros:</a:t>
            </a:r>
          </a:p>
          <a:p>
            <a:pPr lvl="2"/>
            <a:r>
              <a:rPr lang="en-US" dirty="0"/>
              <a:t>Easy interpretation of spatial dependencies</a:t>
            </a:r>
          </a:p>
          <a:p>
            <a:pPr lvl="2"/>
            <a:r>
              <a:rPr lang="en-US" dirty="0"/>
              <a:t>Multiple data values per spatial reference</a:t>
            </a:r>
          </a:p>
          <a:p>
            <a:pPr lvl="1"/>
            <a:r>
              <a:rPr lang="en-US" dirty="0"/>
              <a:t>Cons:</a:t>
            </a:r>
          </a:p>
          <a:p>
            <a:pPr lvl="2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What are cons here?</a:t>
            </a:r>
          </a:p>
          <a:p>
            <a:pPr lvl="2"/>
            <a:r>
              <a:rPr lang="en-US" dirty="0"/>
              <a:t>Small glyph size</a:t>
            </a:r>
          </a:p>
          <a:p>
            <a:pPr lvl="2"/>
            <a:r>
              <a:rPr lang="en-US" dirty="0"/>
              <a:t>Occlusion of glyphs </a:t>
            </a:r>
            <a:r>
              <a:rPr lang="en-US" sz="1600" dirty="0"/>
              <a:t>(and map, but that’s by design)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6DC9-B400-4649-8961-6972FF721F90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30</a:t>
            </a:fld>
            <a:endParaRPr lang="aa-ET" dirty="0"/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32C6C7D3-00F2-442E-98CD-94D3681072AC}"/>
              </a:ext>
            </a:extLst>
          </p:cNvPr>
          <p:cNvSpPr/>
          <p:nvPr/>
        </p:nvSpPr>
        <p:spPr>
          <a:xfrm>
            <a:off x="7335079" y="5674023"/>
            <a:ext cx="2812774" cy="592634"/>
          </a:xfrm>
          <a:prstGeom prst="borderCallout1">
            <a:avLst>
              <a:gd name="adj1" fmla="val -13831"/>
              <a:gd name="adj2" fmla="val 86833"/>
              <a:gd name="adj3" fmla="val -128357"/>
              <a:gd name="adj4" fmla="val 99443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Occlusion of information due to overlapping glyphs</a:t>
            </a:r>
          </a:p>
        </p:txBody>
      </p:sp>
    </p:spTree>
    <p:extLst>
      <p:ext uri="{BB962C8B-B14F-4D97-AF65-F5344CB8AC3E}">
        <p14:creationId xmlns:p14="http://schemas.microsoft.com/office/powerpoint/2010/main" val="354353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8503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Resolving glyph overlaps</a:t>
            </a:r>
          </a:p>
          <a:p>
            <a:r>
              <a:rPr lang="en-US" dirty="0"/>
              <a:t>Reduction of overlap is an NP-complete</a:t>
            </a:r>
            <a:br>
              <a:rPr lang="en-US" dirty="0"/>
            </a:br>
            <a:r>
              <a:rPr lang="en-US" dirty="0"/>
              <a:t>optimization problem</a:t>
            </a:r>
          </a:p>
          <a:p>
            <a:r>
              <a:rPr lang="en-US" dirty="0"/>
              <a:t>Heuristic approach via iterative process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conflict graph</a:t>
            </a:r>
            <a:r>
              <a:rPr lang="en-US" dirty="0"/>
              <a:t> of overlapping glyphs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Resolve conflicts by re-positioning glyphs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Repeat 1. and 2. until no more</a:t>
            </a:r>
            <a:br>
              <a:rPr lang="en-US" dirty="0"/>
            </a:br>
            <a:r>
              <a:rPr lang="en-US" dirty="0"/>
              <a:t>improvements possible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BF41-397C-4C81-B31B-9D2EFC774FA1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31</a:t>
            </a:fld>
            <a:endParaRPr lang="aa-E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2A0AEA-AF4C-4A2F-96BC-5FA9DCAC1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75" y="1022736"/>
            <a:ext cx="3703314" cy="25810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F5F601-CD84-4960-BEE5-858500C42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76" y="3603834"/>
            <a:ext cx="3703313" cy="25810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E9B08F-2FC4-4155-97F7-1C1E502AE358}"/>
              </a:ext>
            </a:extLst>
          </p:cNvPr>
          <p:cNvSpPr txBox="1"/>
          <p:nvPr/>
        </p:nvSpPr>
        <p:spPr>
          <a:xfrm>
            <a:off x="7846297" y="1518076"/>
            <a:ext cx="139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overlap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A30DF-9AE0-423A-B7E4-25CE289CD2EB}"/>
              </a:ext>
            </a:extLst>
          </p:cNvPr>
          <p:cNvSpPr txBox="1"/>
          <p:nvPr/>
        </p:nvSpPr>
        <p:spPr>
          <a:xfrm>
            <a:off x="7586912" y="4102891"/>
            <a:ext cx="1756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Reduced overlap</a:t>
            </a:r>
          </a:p>
        </p:txBody>
      </p:sp>
    </p:spTree>
    <p:extLst>
      <p:ext uri="{BB962C8B-B14F-4D97-AF65-F5344CB8AC3E}">
        <p14:creationId xmlns:p14="http://schemas.microsoft.com/office/powerpoint/2010/main" val="42042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8503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Resolving glyph overlaps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BF41-397C-4C81-B31B-9D2EFC774FA1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32</a:t>
            </a:fld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769833-4065-4A91-92C2-A507C8F2A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2" y="2357712"/>
            <a:ext cx="5735416" cy="3997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C44AA-72CE-4CD0-8131-AB88270EB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18" y="2358939"/>
            <a:ext cx="5735416" cy="3997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E9B08F-2FC4-4155-97F7-1C1E502AE358}"/>
              </a:ext>
            </a:extLst>
          </p:cNvPr>
          <p:cNvSpPr txBox="1"/>
          <p:nvPr/>
        </p:nvSpPr>
        <p:spPr>
          <a:xfrm>
            <a:off x="1235483" y="2863332"/>
            <a:ext cx="139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overlap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A30DF-9AE0-423A-B7E4-25CE289CD2EB}"/>
              </a:ext>
            </a:extLst>
          </p:cNvPr>
          <p:cNvSpPr txBox="1"/>
          <p:nvPr/>
        </p:nvSpPr>
        <p:spPr>
          <a:xfrm>
            <a:off x="6808434" y="2863332"/>
            <a:ext cx="1756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Reduced overlap</a:t>
            </a:r>
          </a:p>
        </p:txBody>
      </p:sp>
    </p:spTree>
    <p:extLst>
      <p:ext uri="{BB962C8B-B14F-4D97-AF65-F5344CB8AC3E}">
        <p14:creationId xmlns:p14="http://schemas.microsoft.com/office/powerpoint/2010/main" val="423487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8503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1. How to combine S and A?</a:t>
            </a:r>
          </a:p>
          <a:p>
            <a:r>
              <a:rPr lang="en-US" dirty="0"/>
              <a:t>Indirect visualization: </a:t>
            </a:r>
            <a:r>
              <a:rPr lang="en-US" b="1" dirty="0"/>
              <a:t>Interactive highlighting</a:t>
            </a:r>
          </a:p>
          <a:p>
            <a:pPr lvl="1"/>
            <a:r>
              <a:rPr lang="en-US" dirty="0"/>
              <a:t>Pros: Dedicated views</a:t>
            </a:r>
            <a:br>
              <a:rPr lang="en-US" dirty="0"/>
            </a:br>
            <a:r>
              <a:rPr lang="en-US" dirty="0"/>
              <a:t>for S and A</a:t>
            </a:r>
          </a:p>
          <a:p>
            <a:pPr lvl="1"/>
            <a:r>
              <a:rPr lang="en-US" dirty="0"/>
              <a:t>Cons: Correspondence</a:t>
            </a:r>
            <a:br>
              <a:rPr lang="en-US" dirty="0"/>
            </a:br>
            <a:r>
              <a:rPr lang="en-US" dirty="0"/>
              <a:t>of S and A visible only</a:t>
            </a:r>
            <a:br>
              <a:rPr lang="en-US" dirty="0"/>
            </a:br>
            <a:r>
              <a:rPr lang="en-US" dirty="0"/>
              <a:t>for single data point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E8A6-FD54-4191-B818-C352C48C3C92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33</a:t>
            </a:fld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18F6C1-6DFB-4E2A-A1E8-E0029F2EF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13" y="1582577"/>
            <a:ext cx="3871325" cy="4465961"/>
          </a:xfrm>
          <a:prstGeom prst="rect">
            <a:avLst/>
          </a:prstGeom>
        </p:spPr>
      </p:pic>
      <p:sp>
        <p:nvSpPr>
          <p:cNvPr id="9" name="Callout: Line 8">
            <a:extLst>
              <a:ext uri="{FF2B5EF4-FFF2-40B4-BE49-F238E27FC236}">
                <a16:creationId xmlns:a16="http://schemas.microsoft.com/office/drawing/2014/main" id="{9DE585BF-529D-4CCD-8FA0-539F42E58835}"/>
              </a:ext>
            </a:extLst>
          </p:cNvPr>
          <p:cNvSpPr/>
          <p:nvPr/>
        </p:nvSpPr>
        <p:spPr>
          <a:xfrm>
            <a:off x="5671102" y="2928789"/>
            <a:ext cx="1926534" cy="630144"/>
          </a:xfrm>
          <a:prstGeom prst="borderCallout1">
            <a:avLst>
              <a:gd name="adj1" fmla="val 79625"/>
              <a:gd name="adj2" fmla="val 102897"/>
              <a:gd name="adj3" fmla="val 113796"/>
              <a:gd name="adj4" fmla="val 127799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Map visualization of space S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ADCB6083-145E-45FA-873B-E6DDF7B5796E}"/>
              </a:ext>
            </a:extLst>
          </p:cNvPr>
          <p:cNvSpPr/>
          <p:nvPr/>
        </p:nvSpPr>
        <p:spPr>
          <a:xfrm>
            <a:off x="4856093" y="4465919"/>
            <a:ext cx="2741543" cy="630144"/>
          </a:xfrm>
          <a:prstGeom prst="borderCallout1">
            <a:avLst>
              <a:gd name="adj1" fmla="val 90929"/>
              <a:gd name="adj2" fmla="val 104147"/>
              <a:gd name="adj3" fmla="val 116944"/>
              <a:gd name="adj4" fmla="val 120336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Parallel coordinates visualization of attributes A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79AC2173-5551-4C47-9F5F-9A6A7E62D3BD}"/>
              </a:ext>
            </a:extLst>
          </p:cNvPr>
          <p:cNvSpPr/>
          <p:nvPr/>
        </p:nvSpPr>
        <p:spPr>
          <a:xfrm>
            <a:off x="4530586" y="5321441"/>
            <a:ext cx="2812774" cy="630144"/>
          </a:xfrm>
          <a:prstGeom prst="borderCallout1">
            <a:avLst>
              <a:gd name="adj1" fmla="val 87774"/>
              <a:gd name="adj2" fmla="val 102027"/>
              <a:gd name="adj3" fmla="val 80673"/>
              <a:gd name="adj4" fmla="val 120491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Selected data point highlighted in both views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90548733-3750-4549-B90B-2AF2D613D7E5}"/>
              </a:ext>
            </a:extLst>
          </p:cNvPr>
          <p:cNvSpPr/>
          <p:nvPr/>
        </p:nvSpPr>
        <p:spPr>
          <a:xfrm>
            <a:off x="8575813" y="681037"/>
            <a:ext cx="2812774" cy="630144"/>
          </a:xfrm>
          <a:prstGeom prst="borderCallout1">
            <a:avLst>
              <a:gd name="adj1" fmla="val 113011"/>
              <a:gd name="adj2" fmla="val 56444"/>
              <a:gd name="adj3" fmla="val 191083"/>
              <a:gd name="adj4" fmla="val 70668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Selected data point highlighted in both views</a:t>
            </a:r>
          </a:p>
        </p:txBody>
      </p:sp>
    </p:spTree>
    <p:extLst>
      <p:ext uri="{BB962C8B-B14F-4D97-AF65-F5344CB8AC3E}">
        <p14:creationId xmlns:p14="http://schemas.microsoft.com/office/powerpoint/2010/main" val="1267762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8503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1. How to combine S and A?</a:t>
            </a:r>
          </a:p>
          <a:p>
            <a:r>
              <a:rPr lang="en-US" dirty="0"/>
              <a:t>Indirect visualization: </a:t>
            </a:r>
            <a:r>
              <a:rPr lang="en-US" b="1" dirty="0"/>
              <a:t>Probes</a:t>
            </a:r>
            <a:r>
              <a:rPr lang="en-US" dirty="0"/>
              <a:t> </a:t>
            </a:r>
            <a:r>
              <a:rPr lang="en-US" sz="2000" dirty="0"/>
              <a:t>(</a:t>
            </a:r>
            <a:r>
              <a:rPr lang="en-US" sz="2000" dirty="0" err="1">
                <a:hlinkClick r:id="rId3"/>
              </a:rPr>
              <a:t>Butkiewicz</a:t>
            </a:r>
            <a:r>
              <a:rPr lang="en-US" sz="2000" dirty="0">
                <a:hlinkClick r:id="rId3"/>
              </a:rPr>
              <a:t>, 2008</a:t>
            </a:r>
            <a:r>
              <a:rPr lang="en-US" sz="2000" dirty="0"/>
              <a:t>)</a:t>
            </a:r>
          </a:p>
          <a:p>
            <a:pPr lvl="1"/>
            <a:r>
              <a:rPr lang="en-US" dirty="0"/>
              <a:t>Pros: Spatial dependencies</a:t>
            </a:r>
            <a:br>
              <a:rPr lang="en-US" dirty="0"/>
            </a:br>
            <a:r>
              <a:rPr lang="en-US" dirty="0"/>
              <a:t>visible for several</a:t>
            </a:r>
            <a:br>
              <a:rPr lang="en-US" dirty="0"/>
            </a:br>
            <a:r>
              <a:rPr lang="en-US" dirty="0"/>
              <a:t>spatial locations</a:t>
            </a:r>
          </a:p>
          <a:p>
            <a:pPr lvl="1"/>
            <a:r>
              <a:rPr lang="en-US" dirty="0"/>
              <a:t>Cons: Occlusion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5339-A6A3-4795-93C9-C349976AF5BA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34</a:t>
            </a:fld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80F4C9-43EA-4674-99DF-9316A9A56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74" y="1690688"/>
            <a:ext cx="3839786" cy="4428677"/>
          </a:xfrm>
          <a:prstGeom prst="rect">
            <a:avLst/>
          </a:prstGeom>
        </p:spPr>
      </p:pic>
      <p:sp>
        <p:nvSpPr>
          <p:cNvPr id="9" name="Callout: Line 8">
            <a:extLst>
              <a:ext uri="{FF2B5EF4-FFF2-40B4-BE49-F238E27FC236}">
                <a16:creationId xmlns:a16="http://schemas.microsoft.com/office/drawing/2014/main" id="{772522EB-235D-4488-8B1E-245632406C8E}"/>
              </a:ext>
            </a:extLst>
          </p:cNvPr>
          <p:cNvSpPr/>
          <p:nvPr/>
        </p:nvSpPr>
        <p:spPr>
          <a:xfrm>
            <a:off x="5605811" y="2893804"/>
            <a:ext cx="1926534" cy="630144"/>
          </a:xfrm>
          <a:prstGeom prst="borderCallout1">
            <a:avLst>
              <a:gd name="adj1" fmla="val 22843"/>
              <a:gd name="adj2" fmla="val 102897"/>
              <a:gd name="adj3" fmla="val 72787"/>
              <a:gd name="adj4" fmla="val 158238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Map visualization of space S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92945EA1-C22E-4445-9063-F79278A8566B}"/>
              </a:ext>
            </a:extLst>
          </p:cNvPr>
          <p:cNvSpPr/>
          <p:nvPr/>
        </p:nvSpPr>
        <p:spPr>
          <a:xfrm>
            <a:off x="5225465" y="3690681"/>
            <a:ext cx="2070751" cy="630144"/>
          </a:xfrm>
          <a:prstGeom prst="borderCallout1">
            <a:avLst>
              <a:gd name="adj1" fmla="val 21529"/>
              <a:gd name="adj2" fmla="val 102334"/>
              <a:gd name="adj3" fmla="val 14422"/>
              <a:gd name="adj4" fmla="val 159302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Probes at selected points in space S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EE3D5FE1-59CA-4CD2-A26F-3CD0698B6475}"/>
              </a:ext>
            </a:extLst>
          </p:cNvPr>
          <p:cNvSpPr/>
          <p:nvPr/>
        </p:nvSpPr>
        <p:spPr>
          <a:xfrm>
            <a:off x="4960422" y="5274687"/>
            <a:ext cx="2070751" cy="630144"/>
          </a:xfrm>
          <a:prstGeom prst="borderCallout1">
            <a:avLst>
              <a:gd name="adj1" fmla="val 21529"/>
              <a:gd name="adj2" fmla="val 102334"/>
              <a:gd name="adj3" fmla="val -40783"/>
              <a:gd name="adj4" fmla="val 161222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Dedicated view for data attributes A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D8378832-5C33-4349-8AC6-C835FB29E577}"/>
              </a:ext>
            </a:extLst>
          </p:cNvPr>
          <p:cNvSpPr/>
          <p:nvPr/>
        </p:nvSpPr>
        <p:spPr>
          <a:xfrm>
            <a:off x="4960422" y="4483376"/>
            <a:ext cx="2335794" cy="630144"/>
          </a:xfrm>
          <a:prstGeom prst="borderCallout1">
            <a:avLst>
              <a:gd name="adj1" fmla="val 21529"/>
              <a:gd name="adj2" fmla="val 102334"/>
              <a:gd name="adj3" fmla="val -36052"/>
              <a:gd name="adj4" fmla="val 148184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Visual linking between probe and view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F0C9A4-6B7B-4B9E-B1CC-5C4537EA22E4}"/>
              </a:ext>
            </a:extLst>
          </p:cNvPr>
          <p:cNvSpPr/>
          <p:nvPr/>
        </p:nvSpPr>
        <p:spPr>
          <a:xfrm>
            <a:off x="7768474" y="1382911"/>
            <a:ext cx="3471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By Thomas </a:t>
            </a:r>
            <a:r>
              <a:rPr lang="en-US" sz="1400" dirty="0" err="1"/>
              <a:t>Butkiewicz</a:t>
            </a:r>
            <a:r>
              <a:rPr lang="en-US" sz="1400" dirty="0"/>
              <a:t>. Licensed under </a:t>
            </a:r>
            <a:r>
              <a:rPr lang="en-US" sz="1400" dirty="0">
                <a:hlinkClick r:id="rId5"/>
              </a:rPr>
              <a:t>CC BY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7326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1. How to combine S and A?</a:t>
            </a:r>
          </a:p>
          <a:p>
            <a:r>
              <a:rPr lang="en-US" dirty="0"/>
              <a:t>Summary</a:t>
            </a:r>
          </a:p>
          <a:p>
            <a:pPr lvl="1"/>
            <a:r>
              <a:rPr lang="en-US" i="1" dirty="0"/>
              <a:t>Direct visualization</a:t>
            </a:r>
          </a:p>
          <a:p>
            <a:pPr lvl="2"/>
            <a:r>
              <a:rPr lang="en-US" dirty="0"/>
              <a:t>Direct connection of S and A</a:t>
            </a:r>
          </a:p>
          <a:p>
            <a:pPr lvl="2"/>
            <a:r>
              <a:rPr lang="en-US" dirty="0"/>
              <a:t>Limited in terms of how rich the attribute representation can be</a:t>
            </a:r>
          </a:p>
          <a:p>
            <a:pPr lvl="1"/>
            <a:r>
              <a:rPr lang="en-US" i="1" dirty="0"/>
              <a:t>Indirect visualization</a:t>
            </a:r>
          </a:p>
          <a:p>
            <a:pPr lvl="2"/>
            <a:r>
              <a:rPr lang="en-US" dirty="0"/>
              <a:t>Dedicated view for attributes possible</a:t>
            </a:r>
          </a:p>
          <a:p>
            <a:pPr lvl="2"/>
            <a:r>
              <a:rPr lang="en-US" dirty="0"/>
              <a:t>Interpreting the relation between S and A requires additional mental effort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F0E3-1F9D-454D-BFF5-FD273AC59FD9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975666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2. Draw S and A in 2D or 3D?</a:t>
            </a:r>
          </a:p>
          <a:p>
            <a:r>
              <a:rPr lang="en-US" dirty="0"/>
              <a:t>Technically, four different</a:t>
            </a:r>
            <a:br>
              <a:rPr lang="en-US" dirty="0"/>
            </a:br>
            <a:r>
              <a:rPr lang="en-US" dirty="0"/>
              <a:t>combinations possible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6E7F-5FFD-4839-92CE-306CCA61BD66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36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7A19E9-9CAE-46B8-8CC9-7E75A2058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5237" y="1466850"/>
            <a:ext cx="4530725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75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C1E53C-D73D-4A4A-ABE0-288A36729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66" y="1870075"/>
            <a:ext cx="6116868" cy="4267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2. Draw S and A in 2D or 3D?</a:t>
            </a:r>
          </a:p>
          <a:p>
            <a:r>
              <a:rPr lang="en-US" dirty="0"/>
              <a:t>S: 2D map</a:t>
            </a:r>
          </a:p>
          <a:p>
            <a:r>
              <a:rPr lang="en-US" dirty="0"/>
              <a:t>A: 2D glyphs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1A5C-C3E9-47A9-9EB0-ED3699413C49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37</a:t>
            </a:fld>
            <a:endParaRPr lang="aa-ET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E42603-48CC-4A02-9B79-60A943335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2539" y="295551"/>
            <a:ext cx="2329070" cy="232907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A4E9C460-193E-4A54-B3B7-6B7B027CADDC}"/>
              </a:ext>
            </a:extLst>
          </p:cNvPr>
          <p:cNvSpPr/>
          <p:nvPr/>
        </p:nvSpPr>
        <p:spPr>
          <a:xfrm rot="8803983">
            <a:off x="10366514" y="566975"/>
            <a:ext cx="526773" cy="34469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26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CD9A-4253-47D5-BE1E-87218EF7F946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38</a:t>
            </a:fld>
            <a:endParaRPr lang="aa-ET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C85669-7347-4D8E-B020-867230F7D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10" y="2804008"/>
            <a:ext cx="7110205" cy="302956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F8ABA2F-C9AA-4D52-B733-F906C67C4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2539" y="295551"/>
            <a:ext cx="2329070" cy="2329070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6E7E4B13-E7CB-43B0-BFC5-B3755E7360EF}"/>
              </a:ext>
            </a:extLst>
          </p:cNvPr>
          <p:cNvSpPr/>
          <p:nvPr/>
        </p:nvSpPr>
        <p:spPr>
          <a:xfrm rot="8803983">
            <a:off x="10366514" y="1576321"/>
            <a:ext cx="526773" cy="34469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922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2. Draw S and A in 2D or 3D?</a:t>
            </a:r>
          </a:p>
          <a:p>
            <a:r>
              <a:rPr lang="en-US" dirty="0"/>
              <a:t>S: 2D map</a:t>
            </a:r>
          </a:p>
          <a:p>
            <a:r>
              <a:rPr lang="en-US" dirty="0"/>
              <a:t>A: 3D color-coded wall</a:t>
            </a:r>
          </a:p>
        </p:txBody>
      </p:sp>
    </p:spTree>
    <p:extLst>
      <p:ext uri="{BB962C8B-B14F-4D97-AF65-F5344CB8AC3E}">
        <p14:creationId xmlns:p14="http://schemas.microsoft.com/office/powerpoint/2010/main" val="3407641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2. Draw S and A in 2D or 3D?</a:t>
            </a:r>
          </a:p>
          <a:p>
            <a:r>
              <a:rPr lang="en-US" dirty="0"/>
              <a:t>S: 3D terrain; A: 2D color-coded texture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C7511-5EA3-41FB-8A24-C932C30BEA32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39</a:t>
            </a:fld>
            <a:endParaRPr lang="aa-ET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C032FA2-D763-4F9F-9490-48A42DA17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9886" y="3091069"/>
            <a:ext cx="9983914" cy="29482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16E4F1-02DE-4DE2-A993-F42BCDC1B593}"/>
              </a:ext>
            </a:extLst>
          </p:cNvPr>
          <p:cNvSpPr/>
          <p:nvPr/>
        </p:nvSpPr>
        <p:spPr>
          <a:xfrm>
            <a:off x="1369886" y="6039339"/>
            <a:ext cx="2943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By Steve </a:t>
            </a:r>
            <a:r>
              <a:rPr lang="en-US" sz="1400" dirty="0" err="1"/>
              <a:t>Dübel</a:t>
            </a:r>
            <a:r>
              <a:rPr lang="en-US" sz="1400" dirty="0"/>
              <a:t>. Licensed under </a:t>
            </a:r>
            <a:r>
              <a:rPr lang="en-US" sz="1400" dirty="0">
                <a:hlinkClick r:id="rId5"/>
              </a:rPr>
              <a:t>CC BY</a:t>
            </a:r>
            <a:r>
              <a:rPr lang="en-US" sz="1400" dirty="0"/>
              <a:t>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72E2E8-1F43-46D5-A3CA-F30E6D5FD3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82539" y="295551"/>
            <a:ext cx="2329070" cy="232907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AD621BB-17AB-45D1-AC62-6BB7C71D85EF}"/>
              </a:ext>
            </a:extLst>
          </p:cNvPr>
          <p:cNvSpPr/>
          <p:nvPr/>
        </p:nvSpPr>
        <p:spPr>
          <a:xfrm rot="8803983">
            <a:off x="11370366" y="572469"/>
            <a:ext cx="526773" cy="34469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8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of geo-spatial data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53832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Space is vitally important for understanding many phenomena</a:t>
            </a:r>
            <a:endParaRPr lang="en-US" dirty="0">
              <a:cs typeface="Calibri"/>
            </a:endParaRPr>
          </a:p>
          <a:p>
            <a:r>
              <a:rPr lang="en-US" dirty="0"/>
              <a:t>Geo-spatial data omnipresent in many domains</a:t>
            </a:r>
            <a:endParaRPr lang="en-US" dirty="0">
              <a:cs typeface="Calibri"/>
            </a:endParaRPr>
          </a:p>
          <a:p>
            <a:r>
              <a:rPr lang="en-US" dirty="0"/>
              <a:t>Many data analyses seek to understand data in their spatial frame of reference:</a:t>
            </a:r>
            <a:br>
              <a:rPr lang="en-US" dirty="0"/>
            </a:br>
            <a:r>
              <a:rPr lang="en-US" dirty="0"/>
              <a:t>“How do data attributes behave in space: S </a:t>
            </a:r>
            <a:r>
              <a:rPr lang="en-US" dirty="0">
                <a:sym typeface="Wingdings" panose="05000000000000000000" pitchFamily="2" charset="2"/>
              </a:rPr>
              <a:t> A ?”</a:t>
            </a:r>
          </a:p>
          <a:p>
            <a:r>
              <a:rPr lang="en-US" dirty="0">
                <a:sym typeface="Wingdings" panose="05000000000000000000" pitchFamily="2" charset="2"/>
              </a:rPr>
              <a:t>For appropriate visualization, we need to know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Characteristics of space and geo-spatial data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Analytical questions being asked for geo-spatial data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Visualization techniques taking specifics of space into account</a:t>
            </a:r>
          </a:p>
          <a:p>
            <a:r>
              <a:rPr lang="en-US" dirty="0">
                <a:sym typeface="Wingdings" panose="05000000000000000000" pitchFamily="2" charset="2"/>
              </a:rPr>
              <a:t>Note again: One can fill a whole book with this topic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659C5-79DD-43A1-BD24-E13A45319547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</a:t>
            </a:fld>
            <a:endParaRPr lang="aa-ET" dirty="0"/>
          </a:p>
        </p:txBody>
      </p:sp>
      <p:pic>
        <p:nvPicPr>
          <p:cNvPr id="3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25985B9-BE60-4FAF-9B4A-46A034B4F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949" y="3066372"/>
            <a:ext cx="1811867" cy="273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01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2. Draw S and A in 2D or 3D?</a:t>
            </a:r>
          </a:p>
          <a:p>
            <a:r>
              <a:rPr lang="en-US" dirty="0"/>
              <a:t>S: 3D terrain; A: 3D color-coded trajectory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31245-3D74-4A5C-B7CB-DB88859DC671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40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7A19E9-9CAE-46B8-8CC9-7E75A2058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82539" y="295551"/>
            <a:ext cx="2329070" cy="2329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9E287-A73A-4798-B91C-A028FFF25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2985466"/>
            <a:ext cx="8153400" cy="3057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5A822D-2D98-4026-A3D8-6535BEB81EE8}"/>
              </a:ext>
            </a:extLst>
          </p:cNvPr>
          <p:cNvSpPr/>
          <p:nvPr/>
        </p:nvSpPr>
        <p:spPr>
          <a:xfrm>
            <a:off x="2019300" y="6042991"/>
            <a:ext cx="2919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By Steve </a:t>
            </a:r>
            <a:r>
              <a:rPr lang="en-US" sz="1400" dirty="0" err="1"/>
              <a:t>Dübel</a:t>
            </a:r>
            <a:r>
              <a:rPr lang="en-US" sz="1400" dirty="0"/>
              <a:t>. Licensed under </a:t>
            </a:r>
            <a:r>
              <a:rPr lang="en-US" sz="1400" dirty="0">
                <a:hlinkClick r:id="rId6"/>
              </a:rPr>
              <a:t>CC BY</a:t>
            </a:r>
            <a:r>
              <a:rPr lang="en-US" sz="1400" dirty="0"/>
              <a:t>.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9D6F05E-B113-4B11-B1A9-33BE0E5706B4}"/>
              </a:ext>
            </a:extLst>
          </p:cNvPr>
          <p:cNvSpPr/>
          <p:nvPr/>
        </p:nvSpPr>
        <p:spPr>
          <a:xfrm rot="8803983">
            <a:off x="11360427" y="1556443"/>
            <a:ext cx="526773" cy="34469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82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 in geo-space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3D visualizations need tools to reveal hidden information</a:t>
            </a:r>
          </a:p>
          <a:p>
            <a:r>
              <a:rPr lang="en-US" b="1" dirty="0">
                <a:sym typeface="Wingdings" panose="05000000000000000000" pitchFamily="2" charset="2"/>
              </a:rPr>
              <a:t>Visibility widgets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Visibility lens:</a:t>
            </a:r>
            <a:r>
              <a:rPr lang="en-US" dirty="0">
                <a:sym typeface="Wingdings" panose="05000000000000000000" pitchFamily="2" charset="2"/>
              </a:rPr>
              <a:t> Reveal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hidden back-face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information 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Visibility panorama:</a:t>
            </a:r>
            <a:r>
              <a:rPr lang="en-US" dirty="0">
                <a:sym typeface="Wingdings" panose="05000000000000000000" pitchFamily="2" charset="2"/>
              </a:rPr>
              <a:t> Shows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information hidden behind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the camera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Visibility bands:</a:t>
            </a:r>
            <a:r>
              <a:rPr lang="en-US" dirty="0">
                <a:sym typeface="Wingdings" panose="05000000000000000000" pitchFamily="2" charset="2"/>
              </a:rPr>
              <a:t> Show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aggregated amount of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hidden information at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different distances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F445-5234-4C9D-B47B-3AA20D7EE785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41</a:t>
            </a:fld>
            <a:endParaRPr lang="aa-E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51714D-D9A3-45FD-AB95-23679BBA6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92" y="2915010"/>
            <a:ext cx="6833310" cy="30642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D8AF9C-768D-46F3-B61D-7B5AFBCEB51B}"/>
              </a:ext>
            </a:extLst>
          </p:cNvPr>
          <p:cNvSpPr/>
          <p:nvPr/>
        </p:nvSpPr>
        <p:spPr>
          <a:xfrm>
            <a:off x="5350294" y="5960305"/>
            <a:ext cx="3064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By Martin </a:t>
            </a:r>
            <a:r>
              <a:rPr lang="en-US" sz="1400" dirty="0" err="1"/>
              <a:t>Röhlig</a:t>
            </a:r>
            <a:r>
              <a:rPr lang="en-US" sz="1400" dirty="0"/>
              <a:t>. Licensed under </a:t>
            </a:r>
            <a:r>
              <a:rPr lang="en-US" sz="1400" dirty="0">
                <a:hlinkClick r:id="rId4"/>
              </a:rPr>
              <a:t>CC BY</a:t>
            </a:r>
            <a:r>
              <a:rPr lang="en-US" sz="1400" dirty="0"/>
              <a:t>.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F54F1CA4-FF0C-484E-B6A7-073A79D4463B}"/>
              </a:ext>
            </a:extLst>
          </p:cNvPr>
          <p:cNvSpPr/>
          <p:nvPr/>
        </p:nvSpPr>
        <p:spPr>
          <a:xfrm>
            <a:off x="9982103" y="4152863"/>
            <a:ext cx="2106192" cy="364927"/>
          </a:xfrm>
          <a:prstGeom prst="borderCallout1">
            <a:avLst>
              <a:gd name="adj1" fmla="val 112501"/>
              <a:gd name="adj2" fmla="val 1311"/>
              <a:gd name="adj3" fmla="val 210282"/>
              <a:gd name="adj4" fmla="val -2199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Visibility panorama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D72200D0-A2A1-4A66-A0AE-F9CC3ABF2E1E}"/>
              </a:ext>
            </a:extLst>
          </p:cNvPr>
          <p:cNvSpPr/>
          <p:nvPr/>
        </p:nvSpPr>
        <p:spPr>
          <a:xfrm>
            <a:off x="5631987" y="2432171"/>
            <a:ext cx="1712074" cy="364927"/>
          </a:xfrm>
          <a:prstGeom prst="borderCallout1">
            <a:avLst>
              <a:gd name="adj1" fmla="val 77609"/>
              <a:gd name="adj2" fmla="val -1050"/>
              <a:gd name="adj3" fmla="val 150951"/>
              <a:gd name="adj4" fmla="val -1867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Visibility bands</a:t>
            </a: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D2725228-2917-42D5-8121-83122A482066}"/>
              </a:ext>
            </a:extLst>
          </p:cNvPr>
          <p:cNvSpPr/>
          <p:nvPr/>
        </p:nvSpPr>
        <p:spPr>
          <a:xfrm>
            <a:off x="6882572" y="5156633"/>
            <a:ext cx="1494469" cy="364927"/>
          </a:xfrm>
          <a:prstGeom prst="borderCallout1">
            <a:avLst>
              <a:gd name="adj1" fmla="val -15508"/>
              <a:gd name="adj2" fmla="val 39247"/>
              <a:gd name="adj3" fmla="val -102049"/>
              <a:gd name="adj4" fmla="val 27008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Visibility lens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50F1A0-B875-48EC-820A-A2DD70FDCDD0}"/>
              </a:ext>
            </a:extLst>
          </p:cNvPr>
          <p:cNvSpPr/>
          <p:nvPr/>
        </p:nvSpPr>
        <p:spPr>
          <a:xfrm>
            <a:off x="9422001" y="2546169"/>
            <a:ext cx="259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 panose="05000000000000000000" pitchFamily="2" charset="2"/>
                <a:hlinkClick r:id="rId5"/>
              </a:rPr>
              <a:t>Röhlig</a:t>
            </a:r>
            <a:r>
              <a:rPr lang="en-US" dirty="0">
                <a:sym typeface="Wingdings" panose="05000000000000000000" pitchFamily="2" charset="2"/>
                <a:hlinkClick r:id="rId5"/>
              </a:rPr>
              <a:t> &amp; Schumann, 2017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593801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Visualization of geo-spatial data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Geographic space and geo-spatial data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General visualization strategies</a:t>
            </a:r>
          </a:p>
          <a:p>
            <a:pPr lvl="2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Representing geo-space</a:t>
            </a:r>
          </a:p>
          <a:p>
            <a:pPr lvl="2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Representing data in geo-space</a:t>
            </a:r>
          </a:p>
          <a:p>
            <a:pPr lvl="1"/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</a:t>
            </a:r>
            <a:br>
              <a:rPr lang="en-US" dirty="0"/>
            </a:br>
            <a:r>
              <a:rPr lang="en-US" dirty="0"/>
              <a:t>data (S and T)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B937-E953-40F8-9617-C79D3AC04BE4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42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679360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 far, we considered </a:t>
            </a:r>
            <a:r>
              <a:rPr lang="en-US" i="1" dirty="0"/>
              <a:t>temporal</a:t>
            </a:r>
            <a:r>
              <a:rPr lang="en-US" dirty="0"/>
              <a:t> data and </a:t>
            </a:r>
            <a:r>
              <a:rPr lang="en-US" i="1" dirty="0"/>
              <a:t>spatial</a:t>
            </a:r>
            <a:r>
              <a:rPr lang="en-US" dirty="0"/>
              <a:t> data separately</a:t>
            </a:r>
          </a:p>
          <a:p>
            <a:r>
              <a:rPr lang="en-US" dirty="0"/>
              <a:t>Now, we consider the joint visualization of </a:t>
            </a:r>
            <a:r>
              <a:rPr lang="en-US" i="1" dirty="0" err="1"/>
              <a:t>spatio</a:t>
            </a:r>
            <a:r>
              <a:rPr lang="en-US" i="1" dirty="0"/>
              <a:t>-temporal</a:t>
            </a:r>
            <a:r>
              <a:rPr lang="en-US" dirty="0"/>
              <a:t> data, that is, data with spatial and temporal dependencies</a:t>
            </a:r>
          </a:p>
          <a:p>
            <a:r>
              <a:rPr lang="en-US" dirty="0"/>
              <a:t>In addition to understanding </a:t>
            </a:r>
            <a:r>
              <a:rPr lang="en-US" b="1" dirty="0"/>
              <a:t>T 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  <a:r>
              <a:rPr lang="en-US" b="1" dirty="0"/>
              <a:t> A </a:t>
            </a:r>
            <a:r>
              <a:rPr lang="en-US" dirty="0"/>
              <a:t>and </a:t>
            </a:r>
            <a:r>
              <a:rPr lang="en-US" b="1" dirty="0"/>
              <a:t>S 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  <a:r>
              <a:rPr lang="en-US" b="1" dirty="0"/>
              <a:t> A</a:t>
            </a:r>
            <a:r>
              <a:rPr lang="en-US" dirty="0"/>
              <a:t>, we now seek to understand </a:t>
            </a:r>
            <a:r>
              <a:rPr lang="en-US" b="1" dirty="0"/>
              <a:t>S × T </a:t>
            </a:r>
            <a:r>
              <a:rPr lang="en-US" b="1" dirty="0">
                <a:sym typeface="Wingdings" panose="05000000000000000000" pitchFamily="2" charset="2"/>
              </a:rPr>
              <a:t> A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Visualization becomes more challenging, because T and S and A must be analyzed simultaneously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169A-7EA4-4EB0-A392-02131A707DFD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43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972450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Fundamental 2D visualization approaches</a:t>
            </a:r>
          </a:p>
          <a:p>
            <a:r>
              <a:rPr lang="en-US" dirty="0"/>
              <a:t>Visualize space S and attributes A via map</a:t>
            </a:r>
          </a:p>
          <a:p>
            <a:r>
              <a:rPr lang="en-US" dirty="0"/>
              <a:t>Options for visualizing time T</a:t>
            </a:r>
          </a:p>
          <a:p>
            <a:pPr lvl="1"/>
            <a:r>
              <a:rPr lang="en-US" dirty="0"/>
              <a:t>Utilize display time:</a:t>
            </a:r>
          </a:p>
          <a:p>
            <a:pPr lvl="2"/>
            <a:r>
              <a:rPr lang="en-US" dirty="0"/>
              <a:t>Dynamic time-to-time mapping</a:t>
            </a:r>
          </a:p>
          <a:p>
            <a:pPr lvl="2"/>
            <a:r>
              <a:rPr lang="en-US" dirty="0"/>
              <a:t>Present animated map</a:t>
            </a:r>
          </a:p>
          <a:p>
            <a:pPr lvl="1"/>
            <a:r>
              <a:rPr lang="en-US" dirty="0"/>
              <a:t>Utilize display space:</a:t>
            </a:r>
          </a:p>
          <a:p>
            <a:pPr lvl="2"/>
            <a:r>
              <a:rPr lang="en-US" dirty="0"/>
              <a:t>Create miniature maps</a:t>
            </a:r>
          </a:p>
          <a:p>
            <a:pPr lvl="2"/>
            <a:r>
              <a:rPr lang="en-US" dirty="0"/>
              <a:t>Present multiple miniature 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565A5-B1E9-4407-9880-CF990152B11F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44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9313BF-4B96-448B-8979-B493FD5D1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9806" y="4050707"/>
            <a:ext cx="5013068" cy="1738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102A5F-CBD1-4141-89C0-C2DAD935F4A9}"/>
              </a:ext>
            </a:extLst>
          </p:cNvPr>
          <p:cNvSpPr txBox="1"/>
          <p:nvPr/>
        </p:nvSpPr>
        <p:spPr>
          <a:xfrm rot="21114259">
            <a:off x="5969026" y="3562635"/>
            <a:ext cx="1941560" cy="6173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dirty="0">
                <a:sym typeface="Wingdings" panose="05000000000000000000" pitchFamily="2" charset="2"/>
              </a:rPr>
              <a:t>We called this </a:t>
            </a:r>
            <a:r>
              <a:rPr lang="en-US" sz="1400" b="1" dirty="0">
                <a:sym typeface="Wingdings" panose="05000000000000000000" pitchFamily="2" charset="2"/>
              </a:rPr>
              <a:t>small multiples</a:t>
            </a:r>
            <a:r>
              <a:rPr lang="en-US" sz="1400" dirty="0">
                <a:sym typeface="Wingdings" panose="05000000000000000000" pitchFamily="2" charset="2"/>
              </a:rPr>
              <a:t> in Lecture 6.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154EC5-DF6F-44D0-8097-A3D1BB7CF81B}"/>
              </a:ext>
            </a:extLst>
          </p:cNvPr>
          <p:cNvSpPr/>
          <p:nvPr/>
        </p:nvSpPr>
        <p:spPr>
          <a:xfrm>
            <a:off x="8304127" y="3298487"/>
            <a:ext cx="3828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5"/>
              </a:rPr>
              <a:t>https://www.youtube.com/watch?v=gXXOkhoki8s</a:t>
            </a:r>
            <a:endParaRPr lang="en-DE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614531-57AD-42FF-AEBF-647F2909C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4187" y="1320953"/>
            <a:ext cx="3468687" cy="19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Fundamental 3D visualization approaches</a:t>
            </a:r>
          </a:p>
          <a:p>
            <a:r>
              <a:rPr lang="en-US" dirty="0"/>
              <a:t>Directly integrate S, T, and A</a:t>
            </a:r>
          </a:p>
          <a:p>
            <a:r>
              <a:rPr lang="en-US" dirty="0"/>
              <a:t>Utilize 3</a:t>
            </a:r>
            <a:r>
              <a:rPr lang="en-US" baseline="30000" dirty="0"/>
              <a:t>rd</a:t>
            </a:r>
            <a:r>
              <a:rPr lang="en-US" dirty="0"/>
              <a:t> dimension for:</a:t>
            </a:r>
          </a:p>
          <a:p>
            <a:pPr lvl="1"/>
            <a:r>
              <a:rPr lang="en-US" dirty="0"/>
              <a:t>Stacking </a:t>
            </a:r>
            <a:r>
              <a:rPr lang="en-US" dirty="0" err="1"/>
              <a:t>spatio</a:t>
            </a:r>
            <a:r>
              <a:rPr lang="en-US" dirty="0"/>
              <a:t>-temporal data</a:t>
            </a:r>
          </a:p>
          <a:p>
            <a:pPr lvl="1"/>
            <a:r>
              <a:rPr lang="en-US" dirty="0"/>
              <a:t>Mapping time</a:t>
            </a:r>
          </a:p>
          <a:p>
            <a:pPr lvl="1"/>
            <a:endParaRPr lang="en-US" dirty="0"/>
          </a:p>
          <a:p>
            <a:r>
              <a:rPr lang="en-US" dirty="0"/>
              <a:t>We briefly look at</a:t>
            </a:r>
          </a:p>
          <a:p>
            <a:pPr lvl="1"/>
            <a:r>
              <a:rPr lang="en-US" b="1" dirty="0"/>
              <a:t>Stacking-based visualization</a:t>
            </a:r>
          </a:p>
          <a:p>
            <a:pPr lvl="1"/>
            <a:r>
              <a:rPr lang="en-US" b="1" dirty="0"/>
              <a:t>Space-time cube visualization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1F76-9B83-4403-B1CC-836666B61217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45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465581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Example data: </a:t>
            </a:r>
            <a:r>
              <a:rPr lang="en-US" dirty="0" err="1"/>
              <a:t>Spatio</a:t>
            </a:r>
            <a:r>
              <a:rPr lang="en-US" dirty="0"/>
              <a:t>-temporal</a:t>
            </a:r>
            <a:br>
              <a:rPr lang="en-US" dirty="0"/>
            </a:br>
            <a:r>
              <a:rPr lang="en-US" dirty="0"/>
              <a:t>movement trajectories</a:t>
            </a:r>
          </a:p>
          <a:p>
            <a:r>
              <a:rPr lang="en-US" dirty="0"/>
              <a:t>Example tasks:</a:t>
            </a:r>
          </a:p>
          <a:p>
            <a:pPr lvl="1"/>
            <a:r>
              <a:rPr lang="en-US" dirty="0"/>
              <a:t>Where are movements located?</a:t>
            </a:r>
          </a:p>
          <a:p>
            <a:pPr lvl="1"/>
            <a:r>
              <a:rPr lang="en-US" dirty="0"/>
              <a:t>When do movements take place?</a:t>
            </a:r>
          </a:p>
          <a:p>
            <a:pPr lvl="1"/>
            <a:r>
              <a:rPr lang="en-US" dirty="0"/>
              <a:t>How fast are things moving?</a:t>
            </a:r>
          </a:p>
          <a:p>
            <a:r>
              <a:rPr lang="en-US" dirty="0"/>
              <a:t>Standard vis.: Colored lines on 2D map</a:t>
            </a:r>
          </a:p>
          <a:p>
            <a:r>
              <a:rPr lang="en-US" dirty="0"/>
              <a:t>Problems of standard visualization</a:t>
            </a:r>
          </a:p>
          <a:p>
            <a:pPr lvl="1"/>
            <a:r>
              <a:rPr lang="en-US" dirty="0"/>
              <a:t>Over-plotting of trajectories</a:t>
            </a:r>
          </a:p>
          <a:p>
            <a:pPr lvl="1"/>
            <a:r>
              <a:rPr lang="en-US" dirty="0"/>
              <a:t>Time hardly visible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9A84-BBD2-4C9D-8817-46BB97FFCDCB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46</a:t>
            </a:fld>
            <a:endParaRPr lang="aa-E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19F0B1-D100-4C8B-A1C7-9682A5B5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051" y="1309037"/>
            <a:ext cx="4314862" cy="495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54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6146A9-855A-49FE-9ACC-F1DE0E77C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702" y="1901363"/>
            <a:ext cx="5073659" cy="4475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Stacking-based visualization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5D37-91B0-47B7-88CE-AB796C0705C3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47</a:t>
            </a:fld>
            <a:endParaRPr lang="aa-ET" dirty="0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0F673DC7-9CEC-4BA9-9EF1-8AC0A3C28F7B}"/>
              </a:ext>
            </a:extLst>
          </p:cNvPr>
          <p:cNvSpPr/>
          <p:nvPr/>
        </p:nvSpPr>
        <p:spPr>
          <a:xfrm>
            <a:off x="7716771" y="1302329"/>
            <a:ext cx="3972340" cy="619078"/>
          </a:xfrm>
          <a:prstGeom prst="borderCallout1">
            <a:avLst>
              <a:gd name="adj1" fmla="val 109290"/>
              <a:gd name="adj2" fmla="val 19928"/>
              <a:gd name="adj3" fmla="val 287024"/>
              <a:gd name="adj4" fmla="val -928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(Relative) time </a:t>
            </a:r>
            <a:r>
              <a:rPr lang="en-US" b="1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 represented via small arrows embedded in trajectory bands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8DDA3D2A-9202-46A5-A3E2-4DA1CDBFD0BA}"/>
              </a:ext>
            </a:extLst>
          </p:cNvPr>
          <p:cNvSpPr/>
          <p:nvPr/>
        </p:nvSpPr>
        <p:spPr>
          <a:xfrm>
            <a:off x="1759919" y="4325656"/>
            <a:ext cx="2315817" cy="619078"/>
          </a:xfrm>
          <a:prstGeom prst="borderCallout1">
            <a:avLst>
              <a:gd name="adj1" fmla="val 21418"/>
              <a:gd name="adj2" fmla="val 103823"/>
              <a:gd name="adj3" fmla="val -26935"/>
              <a:gd name="adj4" fmla="val 151296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Geo-space </a:t>
            </a:r>
            <a:r>
              <a:rPr lang="en-US" b="1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 shown as 2D map in 3D space 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B69481B2-4307-40ED-89AB-51BB3B5BD01C}"/>
              </a:ext>
            </a:extLst>
          </p:cNvPr>
          <p:cNvSpPr/>
          <p:nvPr/>
        </p:nvSpPr>
        <p:spPr>
          <a:xfrm>
            <a:off x="4154288" y="5361849"/>
            <a:ext cx="3972340" cy="619078"/>
          </a:xfrm>
          <a:prstGeom prst="borderCallout1">
            <a:avLst>
              <a:gd name="adj1" fmla="val -13903"/>
              <a:gd name="adj2" fmla="val 84726"/>
              <a:gd name="adj3" fmla="val -182323"/>
              <a:gd name="adj4" fmla="val 97693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Spatio</a:t>
            </a:r>
            <a:r>
              <a:rPr lang="en-US" dirty="0">
                <a:solidFill>
                  <a:schemeClr val="tx1"/>
                </a:solidFill>
              </a:rPr>
              <a:t>-temporal data attribute </a:t>
            </a:r>
            <a:r>
              <a:rPr lang="en-US" b="1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 color-coded along stacked trajectory bands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EA3BF8-D5C7-4656-A2D6-AD0F03B08F4A}"/>
              </a:ext>
            </a:extLst>
          </p:cNvPr>
          <p:cNvSpPr txBox="1"/>
          <p:nvPr/>
        </p:nvSpPr>
        <p:spPr>
          <a:xfrm rot="21232814">
            <a:off x="519042" y="2460998"/>
            <a:ext cx="2730960" cy="4490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200" b="1" dirty="0">
                <a:sym typeface="Wingdings" panose="05000000000000000000" pitchFamily="2" charset="2"/>
              </a:rPr>
              <a:t>Stacking*</a:t>
            </a:r>
            <a:r>
              <a:rPr lang="en-US" sz="1200" dirty="0">
                <a:sym typeface="Wingdings" panose="05000000000000000000" pitchFamily="2" charset="2"/>
              </a:rPr>
              <a:t> is a general visualization strategy to reduce over-plotting.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4FE6B9-CB46-4076-8DF5-791EB7DC6B83}"/>
              </a:ext>
            </a:extLst>
          </p:cNvPr>
          <p:cNvSpPr/>
          <p:nvPr/>
        </p:nvSpPr>
        <p:spPr>
          <a:xfrm>
            <a:off x="8406847" y="5732214"/>
            <a:ext cx="3496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*For more information on stacking in general,</a:t>
            </a:r>
            <a:br>
              <a:rPr lang="en-US" sz="1400" dirty="0"/>
            </a:br>
            <a:r>
              <a:rPr lang="en-US" sz="1400" dirty="0"/>
              <a:t> see </a:t>
            </a:r>
            <a:r>
              <a:rPr lang="en-US" sz="1400" dirty="0">
                <a:hlinkClick r:id="rId4"/>
              </a:rPr>
              <a:t>https://doi.org/10.1109/TVCG.2010.197</a:t>
            </a:r>
            <a:r>
              <a:rPr lang="en-US" sz="1400" dirty="0"/>
              <a:t> 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322823F7-4406-4B1A-9EE2-53325F8DBEA0}"/>
              </a:ext>
            </a:extLst>
          </p:cNvPr>
          <p:cNvSpPr/>
          <p:nvPr/>
        </p:nvSpPr>
        <p:spPr>
          <a:xfrm>
            <a:off x="8740502" y="4177812"/>
            <a:ext cx="2948609" cy="619078"/>
          </a:xfrm>
          <a:prstGeom prst="borderCallout1">
            <a:avLst>
              <a:gd name="adj1" fmla="val 17778"/>
              <a:gd name="adj2" fmla="val -1880"/>
              <a:gd name="adj3" fmla="val -21227"/>
              <a:gd name="adj4" fmla="val -1391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(Relative) time </a:t>
            </a:r>
            <a:r>
              <a:rPr lang="en-US" b="1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 represented via order of trajectory bands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4CA1FC-EF70-40F4-B752-7A05F30EE8B0}"/>
              </a:ext>
            </a:extLst>
          </p:cNvPr>
          <p:cNvSpPr/>
          <p:nvPr/>
        </p:nvSpPr>
        <p:spPr>
          <a:xfrm>
            <a:off x="248478" y="6105452"/>
            <a:ext cx="6602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https://vcg.informatik.uni-rostock.de/~ct/pub_files/Tominski12TrajectoryVis_video.m4v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38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Stacking-based visualization</a:t>
            </a:r>
          </a:p>
          <a:p>
            <a:r>
              <a:rPr lang="en-US" dirty="0"/>
              <a:t>Via stacking, we can represent ordered time, that is, qualitative temporal information is communicated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How to represent quantitative temporal information?</a:t>
            </a:r>
          </a:p>
          <a:p>
            <a:endParaRPr lang="en-US" dirty="0"/>
          </a:p>
          <a:p>
            <a:r>
              <a:rPr lang="en-US" dirty="0"/>
              <a:t>Possible answer: </a:t>
            </a:r>
            <a:r>
              <a:rPr lang="en-US" b="1" dirty="0"/>
              <a:t>Space-time cube visualization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0ACD-F8B1-4C71-A9ED-C6801ADECDBA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48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62471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Space-time cube visualization</a:t>
            </a:r>
          </a:p>
          <a:p>
            <a:r>
              <a:rPr lang="en-US" dirty="0"/>
              <a:t>Fundamental idea</a:t>
            </a:r>
          </a:p>
          <a:p>
            <a:pPr lvl="1"/>
            <a:r>
              <a:rPr lang="en-US" dirty="0"/>
              <a:t>Cube visualization</a:t>
            </a:r>
          </a:p>
          <a:p>
            <a:pPr lvl="1"/>
            <a:r>
              <a:rPr lang="en-US" dirty="0"/>
              <a:t>Two dimensions show space S</a:t>
            </a:r>
          </a:p>
          <a:p>
            <a:pPr lvl="1"/>
            <a:r>
              <a:rPr lang="en-US" dirty="0"/>
              <a:t>Third dimension show time T</a:t>
            </a:r>
          </a:p>
          <a:p>
            <a:pPr lvl="1"/>
            <a:r>
              <a:rPr lang="en-US" dirty="0"/>
              <a:t>Attribute visualization</a:t>
            </a:r>
            <a:br>
              <a:rPr lang="en-US" dirty="0"/>
            </a:br>
            <a:r>
              <a:rPr lang="en-US" dirty="0"/>
              <a:t>embedded into cube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3C4-9F15-4824-8063-4F6FC00B392F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49</a:t>
            </a:fld>
            <a:endParaRPr lang="aa-E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FD7552-7FED-4ED9-8988-BA24CC64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279988" cy="40372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14DC8A-A80E-47DB-B414-C0A1EAE66D35}"/>
              </a:ext>
            </a:extLst>
          </p:cNvPr>
          <p:cNvSpPr/>
          <p:nvPr/>
        </p:nvSpPr>
        <p:spPr>
          <a:xfrm>
            <a:off x="6096000" y="5857634"/>
            <a:ext cx="15156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By Thomas </a:t>
            </a:r>
            <a:r>
              <a:rPr lang="en-US" sz="1400" dirty="0" err="1"/>
              <a:t>Nocke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594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 space and geo-spatial data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Geographic space characterized by </a:t>
            </a:r>
          </a:p>
          <a:p>
            <a:r>
              <a:rPr lang="en-US" dirty="0"/>
              <a:t>Dimensionality</a:t>
            </a:r>
          </a:p>
          <a:p>
            <a:r>
              <a:rPr lang="en-US" dirty="0"/>
              <a:t>Scale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Geo-spatial data associated with</a:t>
            </a:r>
          </a:p>
          <a:p>
            <a:r>
              <a:rPr lang="en-US" dirty="0"/>
              <a:t>Spatial units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F52A-CC2A-4B43-BF72-510367ACF86F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919081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70096" cy="4351338"/>
          </a:xfrm>
        </p:spPr>
        <p:txBody>
          <a:bodyPr>
            <a:noAutofit/>
          </a:bodyPr>
          <a:lstStyle/>
          <a:p>
            <a:r>
              <a:rPr lang="en-US" dirty="0"/>
              <a:t>Example data: </a:t>
            </a:r>
            <a:r>
              <a:rPr lang="en-US" dirty="0" err="1"/>
              <a:t>Spatio</a:t>
            </a:r>
            <a:r>
              <a:rPr lang="en-US" dirty="0"/>
              <a:t>-temporal human health data</a:t>
            </a:r>
          </a:p>
          <a:p>
            <a:pPr lvl="1"/>
            <a:r>
              <a:rPr lang="en-US" dirty="0"/>
              <a:t>Space: Mecklenburg-Vorpommern (federal state, districts, zip-code regions)</a:t>
            </a:r>
          </a:p>
          <a:p>
            <a:pPr lvl="1"/>
            <a:r>
              <a:rPr lang="en-US" dirty="0"/>
              <a:t>Time: Daily data for three years (yearly, quarterly, monthly, weekly aggregations)</a:t>
            </a:r>
          </a:p>
          <a:p>
            <a:pPr lvl="1"/>
            <a:r>
              <a:rPr lang="en-US" dirty="0"/>
              <a:t>Attributes: Diagnoses classified according to </a:t>
            </a:r>
            <a:r>
              <a:rPr lang="en-US" dirty="0">
                <a:hlinkClick r:id="rId3"/>
              </a:rPr>
              <a:t>ICD-10</a:t>
            </a:r>
            <a:r>
              <a:rPr lang="en-US" dirty="0"/>
              <a:t> schema</a:t>
            </a:r>
          </a:p>
          <a:p>
            <a:r>
              <a:rPr lang="en-US" dirty="0"/>
              <a:t>Example tasks:</a:t>
            </a:r>
          </a:p>
          <a:p>
            <a:pPr lvl="1"/>
            <a:r>
              <a:rPr lang="en-US" dirty="0"/>
              <a:t>Where do many cases occur?</a:t>
            </a:r>
          </a:p>
          <a:p>
            <a:pPr lvl="1"/>
            <a:r>
              <a:rPr lang="en-US" dirty="0"/>
              <a:t>Are there temporal trends?</a:t>
            </a:r>
          </a:p>
          <a:p>
            <a:pPr lvl="1"/>
            <a:r>
              <a:rPr lang="en-US" dirty="0"/>
              <a:t>What diagnoses show comparable behavior?</a:t>
            </a:r>
          </a:p>
          <a:p>
            <a:r>
              <a:rPr lang="en-US" dirty="0"/>
              <a:t>Space-time cube visualizations</a:t>
            </a:r>
          </a:p>
          <a:p>
            <a:pPr lvl="1"/>
            <a:r>
              <a:rPr lang="en-US" b="1" dirty="0"/>
              <a:t>Pencil and helix glyphs on map</a:t>
            </a:r>
          </a:p>
          <a:p>
            <a:pPr lvl="1"/>
            <a:r>
              <a:rPr lang="en-US" b="1" dirty="0"/>
              <a:t>Great wall of space-time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6C8A-D51C-4122-A1D0-97553085E4AA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50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42430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Space-time cube visualization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F0EE-8846-4C96-8568-40AE861C859E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51</a:t>
            </a:fld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5F090D-AF74-4152-BC8A-728261E4D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3" y="2467910"/>
            <a:ext cx="4979612" cy="25614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2A7000-AF0D-4034-9C67-6E0E84DEA3C6}"/>
              </a:ext>
            </a:extLst>
          </p:cNvPr>
          <p:cNvSpPr/>
          <p:nvPr/>
        </p:nvSpPr>
        <p:spPr>
          <a:xfrm>
            <a:off x="646044" y="5029334"/>
            <a:ext cx="2781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Pencil glyphs for linear time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2479B3-202C-4968-AB57-6FEC9677B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12" y="1436931"/>
            <a:ext cx="6268171" cy="3012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66DE45-39D3-4988-B6D2-C372723796EE}"/>
              </a:ext>
            </a:extLst>
          </p:cNvPr>
          <p:cNvSpPr/>
          <p:nvPr/>
        </p:nvSpPr>
        <p:spPr>
          <a:xfrm>
            <a:off x="6065005" y="4259101"/>
            <a:ext cx="2658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Helix glyphs for cyclic time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738FFD-FB0C-4DC9-9F68-AEAE2CA3F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255" y="4877073"/>
            <a:ext cx="1303983" cy="10431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86C365-05DF-45A6-B33A-B5780509BDBD}"/>
              </a:ext>
            </a:extLst>
          </p:cNvPr>
          <p:cNvSpPr txBox="1"/>
          <p:nvPr/>
        </p:nvSpPr>
        <p:spPr>
          <a:xfrm>
            <a:off x="6869649" y="4941033"/>
            <a:ext cx="3707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gap between glyphs can hinder the understanding of spatial patterns. What can we do about it?</a:t>
            </a:r>
          </a:p>
        </p:txBody>
      </p:sp>
    </p:spTree>
    <p:extLst>
      <p:ext uri="{BB962C8B-B14F-4D97-AF65-F5344CB8AC3E}">
        <p14:creationId xmlns:p14="http://schemas.microsoft.com/office/powerpoint/2010/main" val="413428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Space-time cube visualization</a:t>
            </a:r>
          </a:p>
          <a:p>
            <a:r>
              <a:rPr lang="en-US" dirty="0"/>
              <a:t>Great wall of space-time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95EE7-70A6-4D52-B57C-3AB23DC6B46E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52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D47D99C-F05A-4C20-876F-5B1A39706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618" y="3011557"/>
            <a:ext cx="11248764" cy="23655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0FFD1D-D9B6-40F7-842A-59D298539573}"/>
              </a:ext>
            </a:extLst>
          </p:cNvPr>
          <p:cNvSpPr/>
          <p:nvPr/>
        </p:nvSpPr>
        <p:spPr>
          <a:xfrm>
            <a:off x="1349885" y="5512006"/>
            <a:ext cx="17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Topological path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737423-828A-4695-95B1-C395528E6ECA}"/>
              </a:ext>
            </a:extLst>
          </p:cNvPr>
          <p:cNvSpPr/>
          <p:nvPr/>
        </p:nvSpPr>
        <p:spPr>
          <a:xfrm>
            <a:off x="4498494" y="5512006"/>
            <a:ext cx="181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Geometrical path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A4F27F-A975-4638-BCD4-DE7B1F4EFD4E}"/>
              </a:ext>
            </a:extLst>
          </p:cNvPr>
          <p:cNvSpPr/>
          <p:nvPr/>
        </p:nvSpPr>
        <p:spPr>
          <a:xfrm>
            <a:off x="8485572" y="5512006"/>
            <a:ext cx="1496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Extruded slice</a:t>
            </a:r>
          </a:p>
        </p:txBody>
      </p:sp>
    </p:spTree>
    <p:extLst>
      <p:ext uri="{BB962C8B-B14F-4D97-AF65-F5344CB8AC3E}">
        <p14:creationId xmlns:p14="http://schemas.microsoft.com/office/powerpoint/2010/main" val="27524399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Space-time cube visualization</a:t>
            </a:r>
          </a:p>
          <a:p>
            <a:r>
              <a:rPr lang="en-US" dirty="0"/>
              <a:t>Great wall of space-time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8BDD-83D5-4141-8FAB-703AEFFDA8FA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53</a:t>
            </a:fld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F0F13-228F-4B5A-B58E-CBA20FA5C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10" y="2804008"/>
            <a:ext cx="7110205" cy="3029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A8CE68-13F6-4AAE-8F01-D47F6FB2D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21" y="1480213"/>
            <a:ext cx="1303983" cy="1043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FEDD3B-A2C3-43A6-973A-EFB468E90893}"/>
              </a:ext>
            </a:extLst>
          </p:cNvPr>
          <p:cNvSpPr txBox="1"/>
          <p:nvPr/>
        </p:nvSpPr>
        <p:spPr>
          <a:xfrm>
            <a:off x="8244715" y="1544173"/>
            <a:ext cx="3707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more gaps, but only along selected path through space. Bottom line: Designing visual representations of spatiotemporal data usually involves compromises.</a:t>
            </a:r>
          </a:p>
        </p:txBody>
      </p:sp>
    </p:spTree>
    <p:extLst>
      <p:ext uri="{BB962C8B-B14F-4D97-AF65-F5344CB8AC3E}">
        <p14:creationId xmlns:p14="http://schemas.microsoft.com/office/powerpoint/2010/main" val="40676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Visualization of geo-spatial data</a:t>
            </a:r>
          </a:p>
          <a:p>
            <a:pPr lvl="1"/>
            <a:r>
              <a:rPr lang="en-US" dirty="0"/>
              <a:t>Geographic space and geo-spatial data</a:t>
            </a:r>
          </a:p>
          <a:p>
            <a:pPr lvl="1"/>
            <a:r>
              <a:rPr lang="en-US" dirty="0"/>
              <a:t>General visualization strategies</a:t>
            </a:r>
          </a:p>
          <a:p>
            <a:pPr lvl="2"/>
            <a:r>
              <a:rPr lang="en-US" dirty="0"/>
              <a:t>Representing geo-space</a:t>
            </a:r>
          </a:p>
          <a:p>
            <a:pPr lvl="3"/>
            <a:r>
              <a:rPr lang="en-US" dirty="0" err="1"/>
              <a:t>GeoJSON</a:t>
            </a:r>
            <a:r>
              <a:rPr lang="en-US" dirty="0"/>
              <a:t>, </a:t>
            </a:r>
            <a:r>
              <a:rPr lang="en-US" dirty="0" err="1"/>
              <a:t>TopoJSON</a:t>
            </a:r>
            <a:endParaRPr lang="en-US" dirty="0"/>
          </a:p>
          <a:p>
            <a:pPr lvl="3"/>
            <a:r>
              <a:rPr lang="en-US" dirty="0"/>
              <a:t>Map projections, cartographic generalization</a:t>
            </a:r>
          </a:p>
          <a:p>
            <a:pPr lvl="2"/>
            <a:r>
              <a:rPr lang="en-US" dirty="0"/>
              <a:t>Representing data in geo-space</a:t>
            </a:r>
          </a:p>
          <a:p>
            <a:pPr lvl="3"/>
            <a:r>
              <a:rPr lang="en-US" dirty="0"/>
              <a:t>Direct and indirect visualization</a:t>
            </a:r>
          </a:p>
          <a:p>
            <a:pPr lvl="3"/>
            <a:r>
              <a:rPr lang="en-US" dirty="0"/>
              <a:t>2D and 3D visualization</a:t>
            </a:r>
          </a:p>
          <a:p>
            <a:pPr lvl="1"/>
            <a:r>
              <a:rPr lang="en-US" dirty="0"/>
              <a:t>Visualizing </a:t>
            </a:r>
            <a:r>
              <a:rPr lang="en-US" dirty="0" err="1"/>
              <a:t>spatio</a:t>
            </a:r>
            <a:r>
              <a:rPr lang="en-US" dirty="0"/>
              <a:t>-temporal data</a:t>
            </a:r>
          </a:p>
          <a:p>
            <a:pPr lvl="2"/>
            <a:r>
              <a:rPr lang="en-US" dirty="0"/>
              <a:t>2D: Animated maps, small multiples</a:t>
            </a:r>
          </a:p>
          <a:p>
            <a:pPr lvl="2"/>
            <a:r>
              <a:rPr lang="en-US" dirty="0"/>
              <a:t>3D: Stacking-based visualization, space-time cube visualization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763D-D6CA-4049-92F9-C8E9E4D7D47C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54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949298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7CB716-B855-4A4F-A5B9-04842F371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Explore </a:t>
            </a:r>
            <a:r>
              <a:rPr lang="en-US" dirty="0" err="1"/>
              <a:t>myriahedral</a:t>
            </a:r>
            <a:r>
              <a:rPr lang="en-US" dirty="0"/>
              <a:t> projections at </a:t>
            </a:r>
            <a:r>
              <a:rPr lang="en-DE" dirty="0">
                <a:hlinkClick r:id="rId3"/>
              </a:rPr>
              <a:t>https://philogb.github.io/page/myriahedral/</a:t>
            </a:r>
            <a:r>
              <a:rPr lang="en-US" dirty="0"/>
              <a:t>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about “</a:t>
            </a:r>
            <a:r>
              <a:rPr lang="en-US" dirty="0">
                <a:hlinkClick r:id="rId4"/>
              </a:rPr>
              <a:t>Adaptive composite map projections</a:t>
            </a:r>
            <a:r>
              <a:rPr lang="en-US" dirty="0"/>
              <a:t>” by</a:t>
            </a:r>
            <a:br>
              <a:rPr lang="en-US" dirty="0"/>
            </a:br>
            <a:r>
              <a:rPr lang="en-US" dirty="0"/>
              <a:t>Bernhard Jenny!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about “</a:t>
            </a:r>
            <a:r>
              <a:rPr lang="en-US" dirty="0">
                <a:hlinkClick r:id="rId5"/>
              </a:rPr>
              <a:t>Visibility Widgets</a:t>
            </a:r>
            <a:r>
              <a:rPr lang="en-US" dirty="0"/>
              <a:t>” by </a:t>
            </a:r>
            <a:r>
              <a:rPr lang="en-US" dirty="0" err="1"/>
              <a:t>Röhlig</a:t>
            </a:r>
            <a:r>
              <a:rPr lang="en-US" dirty="0"/>
              <a:t> et al.!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Explore examples of geo-visualization created with </a:t>
            </a:r>
            <a:r>
              <a:rPr lang="en-US" dirty="0">
                <a:hlinkClick r:id="rId6"/>
              </a:rPr>
              <a:t>Cesium.js</a:t>
            </a:r>
            <a:r>
              <a:rPr lang="en-US" dirty="0"/>
              <a:t>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A4D08-7601-4009-8568-B45F04B5A072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55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750397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7CB716-B855-4A4F-A5B9-04842F371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47783" cy="435133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is geographic space characterized?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</a:t>
            </a:r>
            <a:r>
              <a:rPr lang="en-US" dirty="0" err="1"/>
              <a:t>GeoJSON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</a:t>
            </a:r>
            <a:r>
              <a:rPr lang="en-US" dirty="0" err="1"/>
              <a:t>TopoJSON</a:t>
            </a:r>
            <a:r>
              <a:rPr lang="en-US" dirty="0"/>
              <a:t> reduce redundancy?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purpose of map projections, which is the best one?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Sketch the basic idea of the Douglas-</a:t>
            </a:r>
            <a:r>
              <a:rPr lang="en-US" dirty="0" err="1"/>
              <a:t>Peucker</a:t>
            </a:r>
            <a:r>
              <a:rPr lang="en-US" dirty="0"/>
              <a:t> algorithm!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direct visualization in contrast to indirect visualization of geo-spatial data?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probes represent data in geo-space?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visibility widgets good for?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challenge of visualizing </a:t>
            </a:r>
            <a:r>
              <a:rPr lang="en-US" dirty="0" err="1"/>
              <a:t>spatio</a:t>
            </a:r>
            <a:r>
              <a:rPr lang="en-US" dirty="0"/>
              <a:t>-temporal data?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basic idea of space-time cubes?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Describe how the Great wall of space-time is constructed!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E206-0F44-4F11-BEAF-9949DBF9BE9A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56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68296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 space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Geographic space characterized by </a:t>
            </a:r>
          </a:p>
          <a:p>
            <a:r>
              <a:rPr lang="en-US" b="1" dirty="0"/>
              <a:t>Dimensionality</a:t>
            </a:r>
          </a:p>
          <a:p>
            <a:pPr lvl="1"/>
            <a:r>
              <a:rPr lang="en-US" dirty="0"/>
              <a:t>Three-dimensional</a:t>
            </a:r>
          </a:p>
          <a:p>
            <a:pPr lvl="2"/>
            <a:r>
              <a:rPr lang="en-US" dirty="0"/>
              <a:t>Latitude (90° north pole, 0° equator, -90° south pole)</a:t>
            </a:r>
          </a:p>
          <a:p>
            <a:pPr lvl="2"/>
            <a:r>
              <a:rPr lang="en-US" dirty="0"/>
              <a:t>Longitude (0° Greenwich, positive angles eastward, negative angles westward)</a:t>
            </a:r>
          </a:p>
          <a:p>
            <a:pPr lvl="2"/>
            <a:r>
              <a:rPr lang="en-US" dirty="0"/>
              <a:t>Elevation (above sea level)</a:t>
            </a:r>
          </a:p>
          <a:p>
            <a:pPr lvl="1"/>
            <a:r>
              <a:rPr lang="en-US" dirty="0"/>
              <a:t>Often latitude and longitude are sufficient (e.g., weather data)</a:t>
            </a:r>
          </a:p>
          <a:p>
            <a:pPr lvl="1"/>
            <a:r>
              <a:rPr lang="en-US" dirty="0"/>
              <a:t>For some applications </a:t>
            </a:r>
            <a:r>
              <a:rPr lang="en-US" i="1" dirty="0"/>
              <a:t>elevation</a:t>
            </a:r>
            <a:r>
              <a:rPr lang="en-US" dirty="0"/>
              <a:t> is crucial (e.g., air traffic)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39029-D6D6-4A8F-A645-EA1F7698B433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6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597D74-0259-432E-B21E-218DF2097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6863" y="392761"/>
            <a:ext cx="3436937" cy="26863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5FB87C-575D-4AC4-9035-B19BEB232CED}"/>
              </a:ext>
            </a:extLst>
          </p:cNvPr>
          <p:cNvSpPr/>
          <p:nvPr/>
        </p:nvSpPr>
        <p:spPr>
          <a:xfrm>
            <a:off x="7916863" y="3079103"/>
            <a:ext cx="39052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https://commons.wikimedia.org/wiki/File:FedStats_Lat_long.svg</a:t>
            </a:r>
            <a:r>
              <a:rPr lang="en-US" sz="1100" dirty="0"/>
              <a:t> </a:t>
            </a:r>
            <a:endParaRPr lang="en-DE" sz="1100" dirty="0"/>
          </a:p>
        </p:txBody>
      </p:sp>
    </p:spTree>
    <p:extLst>
      <p:ext uri="{BB962C8B-B14F-4D97-AF65-F5344CB8AC3E}">
        <p14:creationId xmlns:p14="http://schemas.microsoft.com/office/powerpoint/2010/main" val="3894366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 space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Geographic space characterized by</a:t>
            </a:r>
          </a:p>
          <a:p>
            <a:r>
              <a:rPr lang="en-US" b="1" dirty="0"/>
              <a:t>Scale</a:t>
            </a:r>
          </a:p>
          <a:p>
            <a:pPr lvl="1"/>
            <a:r>
              <a:rPr lang="en-US" dirty="0"/>
              <a:t>Geographic space is continuous and infinite </a:t>
            </a:r>
            <a:r>
              <a:rPr lang="en-US" dirty="0" err="1"/>
              <a:t>wrt</a:t>
            </a:r>
            <a:r>
              <a:rPr lang="en-US" dirty="0"/>
              <a:t>. resolution</a:t>
            </a:r>
          </a:p>
          <a:p>
            <a:pPr lvl="1"/>
            <a:r>
              <a:rPr lang="en-US" dirty="0"/>
              <a:t>Data collection and data analysis based on discrete </a:t>
            </a:r>
            <a:r>
              <a:rPr lang="en-US" b="1" dirty="0"/>
              <a:t>spatial units</a:t>
            </a:r>
          </a:p>
          <a:p>
            <a:pPr lvl="2"/>
            <a:r>
              <a:rPr lang="en-US" dirty="0"/>
              <a:t>Single scale (e.g., simple points)</a:t>
            </a:r>
          </a:p>
          <a:p>
            <a:pPr lvl="2"/>
            <a:r>
              <a:rPr lang="en-US" dirty="0"/>
              <a:t>Multiple scales (e.g., hierarchical structure of administrative partitions</a:t>
            </a:r>
            <a:br>
              <a:rPr lang="en-US" dirty="0"/>
            </a:br>
            <a:r>
              <a:rPr lang="en-US" dirty="0"/>
              <a:t>of space: federal state, districts, zip-code regions)</a:t>
            </a:r>
          </a:p>
          <a:p>
            <a:pPr lvl="1"/>
            <a:r>
              <a:rPr lang="en-US" dirty="0"/>
              <a:t>Phenomena can be observable at different scales</a:t>
            </a:r>
          </a:p>
          <a:p>
            <a:pPr lvl="1"/>
            <a:r>
              <a:rPr lang="en-US" dirty="0"/>
              <a:t>Finding the right scale can be part of the data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DBCB-D07C-4041-A0CE-B74493C245E9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7</a:t>
            </a:fld>
            <a:endParaRPr lang="aa-ET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44DFF77-4FD8-459E-9205-F5E3995CC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3400" y="413226"/>
            <a:ext cx="3266439" cy="22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5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Geo-spatial data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Geo-spatial data associated with</a:t>
            </a:r>
          </a:p>
          <a:p>
            <a:r>
              <a:rPr lang="en-US" dirty="0"/>
              <a:t>Spatial units</a:t>
            </a:r>
          </a:p>
          <a:p>
            <a:pPr lvl="1"/>
            <a:r>
              <a:rPr lang="en-US" dirty="0"/>
              <a:t>Points (e.g., weather data)</a:t>
            </a:r>
          </a:p>
          <a:p>
            <a:pPr lvl="1"/>
            <a:r>
              <a:rPr lang="en-US" dirty="0"/>
              <a:t>Lines (e.g., traffic data)</a:t>
            </a:r>
          </a:p>
          <a:p>
            <a:pPr lvl="1"/>
            <a:r>
              <a:rPr lang="en-US" dirty="0"/>
              <a:t>Areas (e.g., census data)</a:t>
            </a:r>
          </a:p>
          <a:p>
            <a:pPr lvl="1"/>
            <a:r>
              <a:rPr lang="en-US" dirty="0"/>
              <a:t>Volumes (e.g., hurricane data)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According to the </a:t>
            </a:r>
            <a:r>
              <a:rPr lang="en-US" b="1" dirty="0"/>
              <a:t>first law of geography</a:t>
            </a:r>
            <a:r>
              <a:rPr lang="en-US" dirty="0"/>
              <a:t>, geo-spatial data are usually valid in a </a:t>
            </a:r>
            <a:r>
              <a:rPr lang="en-US" b="1" dirty="0"/>
              <a:t>local scope</a:t>
            </a:r>
            <a:r>
              <a:rPr lang="en-US" dirty="0"/>
              <a:t> around spatial units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EDA5B-89A9-4B45-9EB0-66FDCEE24932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8</a:t>
            </a:fld>
            <a:endParaRPr lang="aa-ET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1972D460-DD68-4B29-8218-27E0DE990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4422" y="2806238"/>
            <a:ext cx="1415086" cy="124552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56F9848-BCF7-41C4-B41F-2B6AE0A03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02300" y="2806238"/>
            <a:ext cx="4466704" cy="1245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856B0E-009E-4137-B4B2-E83452973C33}"/>
              </a:ext>
            </a:extLst>
          </p:cNvPr>
          <p:cNvSpPr txBox="1"/>
          <p:nvPr/>
        </p:nvSpPr>
        <p:spPr>
          <a:xfrm rot="21421544">
            <a:off x="5754570" y="5250628"/>
            <a:ext cx="2388790" cy="4490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200" dirty="0">
                <a:sym typeface="Wingdings" panose="05000000000000000000" pitchFamily="2" charset="2"/>
              </a:rPr>
              <a:t>Recall </a:t>
            </a:r>
            <a:r>
              <a:rPr lang="en-US" sz="1200" b="1" dirty="0">
                <a:sym typeface="Wingdings" panose="05000000000000000000" pitchFamily="2" charset="2"/>
              </a:rPr>
              <a:t>data scope</a:t>
            </a:r>
            <a:r>
              <a:rPr lang="en-US" sz="1200" dirty="0">
                <a:sym typeface="Wingdings" panose="05000000000000000000" pitchFamily="2" charset="2"/>
              </a:rPr>
              <a:t> from Lecture 2.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83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Geo-spatial data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hlinkClick r:id="rId3"/>
              </a:rPr>
              <a:t>First law of geography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Important consequences</a:t>
            </a:r>
          </a:p>
          <a:p>
            <a:r>
              <a:rPr lang="en-US" dirty="0"/>
              <a:t>Geo-spatial data can usually be interpolated and extrapolated</a:t>
            </a:r>
          </a:p>
          <a:p>
            <a:r>
              <a:rPr lang="en-US" dirty="0"/>
              <a:t>Visual representation of a geo-spatial data value can spread in certain neighborhood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2FAC-C57C-4D01-8133-953BE5EB93CB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9</a:t>
            </a:fld>
            <a:endParaRPr lang="aa-ET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4A70CD-EEDF-43B5-8B62-6E0C0A6458BE}"/>
              </a:ext>
            </a:extLst>
          </p:cNvPr>
          <p:cNvGrpSpPr/>
          <p:nvPr/>
        </p:nvGrpSpPr>
        <p:grpSpPr>
          <a:xfrm>
            <a:off x="3027160" y="2351791"/>
            <a:ext cx="6137679" cy="1246496"/>
            <a:chOff x="3194234" y="3126590"/>
            <a:chExt cx="6137679" cy="12464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31AAAF-40F3-41D5-81B5-800CA128EFB5}"/>
                </a:ext>
              </a:extLst>
            </p:cNvPr>
            <p:cNvSpPr/>
            <p:nvPr/>
          </p:nvSpPr>
          <p:spPr>
            <a:xfrm>
              <a:off x="3581401" y="3449756"/>
              <a:ext cx="575051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[…] everything is related to everything else, but near things</a:t>
              </a:r>
              <a:br>
                <a:rPr lang="en-US" dirty="0"/>
              </a:br>
              <a:r>
                <a:rPr lang="en-US" dirty="0"/>
                <a:t>are more related than distant things.</a:t>
              </a:r>
              <a:br>
                <a:rPr lang="en-US" dirty="0"/>
              </a:br>
              <a:r>
                <a:rPr lang="en-US" dirty="0"/>
                <a:t>				— Tobler, 1970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9FF2AA-6A46-43E6-B246-D872133FBA00}"/>
                </a:ext>
              </a:extLst>
            </p:cNvPr>
            <p:cNvSpPr/>
            <p:nvPr/>
          </p:nvSpPr>
          <p:spPr>
            <a:xfrm>
              <a:off x="3194234" y="3126590"/>
              <a:ext cx="57099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200" dirty="0"/>
                <a:t>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2354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0563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672C2AF10406C4FB2D4FFDA8DFFE429" ma:contentTypeVersion="4" ma:contentTypeDescription="Ein neues Dokument erstellen." ma:contentTypeScope="" ma:versionID="4ebda464b428364b2eb2e44155420b21">
  <xsd:schema xmlns:xsd="http://www.w3.org/2001/XMLSchema" xmlns:xs="http://www.w3.org/2001/XMLSchema" xmlns:p="http://schemas.microsoft.com/office/2006/metadata/properties" xmlns:ns3="5dac05bc-d8a2-4cf1-a26d-271b3a66f51e" targetNamespace="http://schemas.microsoft.com/office/2006/metadata/properties" ma:root="true" ma:fieldsID="e918fab693e2e3f98475ab9b9bab350e" ns3:_="">
    <xsd:import namespace="5dac05bc-d8a2-4cf1-a26d-271b3a66f5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ac05bc-d8a2-4cf1-a26d-271b3a66f5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327478-4D13-46F6-A916-DEDBC7800F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ac05bc-d8a2-4cf1-a26d-271b3a66f5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908C7C-C9C0-46DB-BC45-6E6561E0432F}">
  <ds:schemaRefs>
    <ds:schemaRef ds:uri="http://schemas.microsoft.com/office/2006/documentManagement/types"/>
    <ds:schemaRef ds:uri="http://schemas.openxmlformats.org/package/2006/metadata/core-properties"/>
    <ds:schemaRef ds:uri="5dac05bc-d8a2-4cf1-a26d-271b3a66f51e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1550DA4-9D3C-4B18-92FD-E222DE479D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3693</Words>
  <Application>Microsoft Office PowerPoint</Application>
  <PresentationFormat>Widescreen</PresentationFormat>
  <Paragraphs>662</Paragraphs>
  <Slides>56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Calibri</vt:lpstr>
      <vt:lpstr>Calibri Light</vt:lpstr>
      <vt:lpstr>Cambria Math</vt:lpstr>
      <vt:lpstr>LMMono10-Regular</vt:lpstr>
      <vt:lpstr>Source Code Pro Light</vt:lpstr>
      <vt:lpstr>Wingdings</vt:lpstr>
      <vt:lpstr>Office Theme</vt:lpstr>
      <vt:lpstr>Interactive Visual Data Analysis</vt:lpstr>
      <vt:lpstr>Objectives</vt:lpstr>
      <vt:lpstr>Overview</vt:lpstr>
      <vt:lpstr>Visualization of geo-spatial data</vt:lpstr>
      <vt:lpstr>Geographic space and geo-spatial data</vt:lpstr>
      <vt:lpstr>Geographic space</vt:lpstr>
      <vt:lpstr>Geographic space</vt:lpstr>
      <vt:lpstr>Geo-spatial data</vt:lpstr>
      <vt:lpstr>Geo-spatial data</vt:lpstr>
      <vt:lpstr>Analytical questions for geo-spatial data</vt:lpstr>
      <vt:lpstr>General visualization strategies</vt:lpstr>
      <vt:lpstr>Representing geo-space</vt:lpstr>
      <vt:lpstr>Representing geo-space</vt:lpstr>
      <vt:lpstr>Representing geo-space</vt:lpstr>
      <vt:lpstr>Representing geo-space</vt:lpstr>
      <vt:lpstr>Representing geo-space</vt:lpstr>
      <vt:lpstr>Representing geo-space</vt:lpstr>
      <vt:lpstr>Representing geo-space</vt:lpstr>
      <vt:lpstr>Representing geo-space</vt:lpstr>
      <vt:lpstr>Representing geo-space</vt:lpstr>
      <vt:lpstr>Representing geo-space</vt:lpstr>
      <vt:lpstr>Representing geo-space</vt:lpstr>
      <vt:lpstr>Representing geo-space</vt:lpstr>
      <vt:lpstr>Representing geo-space</vt:lpstr>
      <vt:lpstr>Representing geo-space</vt:lpstr>
      <vt:lpstr>General visualization strategies</vt:lpstr>
      <vt:lpstr>Representing data in geo-space</vt:lpstr>
      <vt:lpstr>Representing data in geo-space</vt:lpstr>
      <vt:lpstr>Representing data in geo-space</vt:lpstr>
      <vt:lpstr>Representing data in geo-space</vt:lpstr>
      <vt:lpstr>Representing data in geo-space</vt:lpstr>
      <vt:lpstr>Representing data in geo-space</vt:lpstr>
      <vt:lpstr>Representing data in geo-space</vt:lpstr>
      <vt:lpstr>Representing data in geo-space</vt:lpstr>
      <vt:lpstr>Representing data in geo-space</vt:lpstr>
      <vt:lpstr>Representing data in geo-space</vt:lpstr>
      <vt:lpstr>Representing data in geo-space</vt:lpstr>
      <vt:lpstr>Representing data in geo-space</vt:lpstr>
      <vt:lpstr>Representing data in geo-space</vt:lpstr>
      <vt:lpstr>Representing data in geo-space</vt:lpstr>
      <vt:lpstr>Representing data in geo-space</vt:lpstr>
      <vt:lpstr>Overview</vt:lpstr>
      <vt:lpstr>Visualizing spatio-temporal data</vt:lpstr>
      <vt:lpstr>Visualizing spatio-temporal data</vt:lpstr>
      <vt:lpstr>Visualizing spatio-temporal data</vt:lpstr>
      <vt:lpstr>Visualizing spatio-temporal data</vt:lpstr>
      <vt:lpstr>Visualizing spatio-temporal data</vt:lpstr>
      <vt:lpstr>Visualizing spatio-temporal data</vt:lpstr>
      <vt:lpstr>Visualizing spatio-temporal data</vt:lpstr>
      <vt:lpstr>Visualizing spatio-temporal data</vt:lpstr>
      <vt:lpstr>Visualizing spatio-temporal data</vt:lpstr>
      <vt:lpstr>Visualizing spatio-temporal data</vt:lpstr>
      <vt:lpstr>Visualizing spatio-temporal data</vt:lpstr>
      <vt:lpstr>Summary</vt:lpstr>
      <vt:lpstr>Assignments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Visual Data Analysis</dc:title>
  <dc:creator>Christian Tominski</dc:creator>
  <cp:lastModifiedBy>Christian Tominski</cp:lastModifiedBy>
  <cp:revision>477</cp:revision>
  <dcterms:created xsi:type="dcterms:W3CDTF">2021-08-20T10:48:44Z</dcterms:created>
  <dcterms:modified xsi:type="dcterms:W3CDTF">2022-12-19T14:28:14Z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0x010100A672C2AF10406C4FB2D4FFDA8DFFE429</vt:lpwstr>
  </property>
</Properties>
</file>